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h9KWQVkHStTzgUgYbb8NxIeGUw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C9BE11-E936-4F13-9402-D7DBB67CF860}">
  <a:tblStyle styleId="{2EC9BE11-E936-4F13-9402-D7DBB67CF8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.ssrn.com/sol3/papers.cfm?abstract_id=3639389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.ssrn.com/sol3/papers.cfm?abstract_id=3639389" TargetMode="External"/><Relationship Id="rId3" Type="http://schemas.openxmlformats.org/officeDocument/2006/relationships/hyperlink" Target="https://tradingeconomics.com/united-states/interest-rate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nvestopedia.com/terms/l/leverage.asp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uters.com/article/us-blackrock-dividends-idUSBREA2P1C820140326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srn.com/abstract=3639389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ldmansachs.com/insights/pages/top-of-mind/buybackrealities/report.pd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pers.ssrn.com/sol3/papers.cfm?abstract_id=3639389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Michael Gordon. Stock Buybacks: Value Creation or Destruction? June 29, 2020, University of Maryland- College Park, Robert H. Smith School of Business &lt;</a:t>
            </a:r>
            <a:r>
              <a:rPr lang="en-GB" sz="1000" u="sng">
                <a:solidFill>
                  <a:schemeClr val="hlink"/>
                </a:solidFill>
                <a:hlinkClick r:id="rId2"/>
              </a:rPr>
              <a:t>https://papers.ssrn.com/sol3/papers.cfm?abstract_id=3639389</a:t>
            </a:r>
            <a:r>
              <a:rPr lang="en-GB" sz="1000"/>
              <a:t>&gt;</a:t>
            </a:r>
            <a:endParaRPr sz="1000"/>
          </a:p>
        </p:txBody>
      </p:sp>
      <p:sp>
        <p:nvSpPr>
          <p:cNvPr id="291" name="Google Shape;29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94242f2e81_0_2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94242f2e81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earnings yield is calculated as the inverse of the Price-Earnings Ratio, which is calculated as the current stock price of the company divided by its EPS and is expressed as a percentage. More specifically: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Earning Yield = 1 / (Price / EPS) = EPS / Price = Net Income / Total Market Value</a:t>
            </a:r>
            <a:endParaRPr/>
          </a:p>
        </p:txBody>
      </p:sp>
      <p:sp>
        <p:nvSpPr>
          <p:cNvPr id="401" name="Google Shape;401;g194242f2e81_0_2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94242f2e81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94242f2e81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earnings yield is calculated as the inverse of the Price-Earnings Ratio, which is calculated as the current stock price of the company divided by its EPS and is expressed as a percentage. More specifically: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Earning Yield = 1 / (Price / EPS) = EPS / Price = Net Income / Total Market Value</a:t>
            </a:r>
            <a:endParaRPr/>
          </a:p>
        </p:txBody>
      </p:sp>
      <p:sp>
        <p:nvSpPr>
          <p:cNvPr id="416" name="Google Shape;416;g194242f2e81_0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936791e0b1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g1936791e0b1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DJIA ≣ </a:t>
            </a:r>
            <a:r>
              <a:rPr lang="en-GB" sz="1000"/>
              <a:t>Dow Jones Industrial Average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Sherman, Leonard. "Why Are We in Business?." If You're in a Dogfight, Become a Cat! Strategies for Long-Term Growth. Columbia University Press, 2017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Michael Gordon. Stock Buybacks: Value Creation or Destruction? June 29, 2020, University of Maryland- College Park, Robert H. Smith School of Business &lt;</a:t>
            </a:r>
            <a:r>
              <a:rPr lang="en-GB" sz="1000" u="sng">
                <a:solidFill>
                  <a:schemeClr val="hlink"/>
                </a:solidFill>
                <a:hlinkClick r:id="rId2"/>
              </a:rPr>
              <a:t>https://papers.ssrn.com/sol3/papers.cfm?abstract_id=3639389</a:t>
            </a:r>
            <a:r>
              <a:rPr lang="en-GB" sz="1000"/>
              <a:t>&gt;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u="sng">
                <a:solidFill>
                  <a:schemeClr val="hlink"/>
                </a:solidFill>
                <a:hlinkClick r:id="rId3"/>
              </a:rPr>
              <a:t>https://tradingeconomics.com/united-states/interest-rate</a:t>
            </a:r>
            <a:endParaRPr sz="1000"/>
          </a:p>
        </p:txBody>
      </p:sp>
      <p:sp>
        <p:nvSpPr>
          <p:cNvPr id="431" name="Google Shape;431;g1936791e0b1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90ecf7ceb3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90ecf7ceb3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latin typeface="Arial"/>
                <a:ea typeface="Arial"/>
                <a:cs typeface="Arial"/>
                <a:sym typeface="Arial"/>
              </a:rPr>
              <a:t>increasing stock price resulting from a lower number of shares available to the market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just">
              <a:spcBef>
                <a:spcPts val="0"/>
              </a:spcBef>
              <a:spcAft>
                <a:spcPts val="0"/>
              </a:spcAft>
              <a:buSzPts val="1350"/>
              <a:buFont typeface="Arial"/>
              <a:buChar char="-"/>
            </a:pPr>
            <a:r>
              <a:rPr lang="en-GB" sz="135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Why </a:t>
            </a:r>
            <a:r>
              <a:rPr lang="en-GB" sz="1350" u="sng">
                <a:solidFill>
                  <a:srgbClr val="2C40D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leveraged</a:t>
            </a:r>
            <a:r>
              <a:rPr lang="en-GB" sz="1350">
                <a:solidFill>
                  <a:srgbClr val="11111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buyback can be used as a means to fend off a hostile takeover? The company takes on significant additional debt to repurchase stocks through a buyback program. It Raises the share value (hopefully) and adding a great deal of unwanted debt to the company's balance sheet.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190ecf7ceb3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90ecf7ceb3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90ecf7ceb3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00">
                <a:latin typeface="Arial"/>
                <a:ea typeface="Arial"/>
                <a:cs typeface="Arial"/>
                <a:sym typeface="Arial"/>
              </a:rPr>
              <a:t>2014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https://www.reuters.com/article/us-blackrock-dividends-idUSBREA2P1C820140326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00">
                <a:latin typeface="Arial"/>
                <a:ea typeface="Arial"/>
                <a:cs typeface="Arial"/>
                <a:sym typeface="Arial"/>
              </a:rPr>
              <a:t>Negative effect on R&amp;D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800">
                <a:latin typeface="Arial"/>
                <a:ea typeface="Arial"/>
                <a:cs typeface="Arial"/>
                <a:sym typeface="Arial"/>
              </a:rPr>
              <a:t>IBM has spent almost 60% more on stock buybacks than on</a:t>
            </a:r>
            <a:endParaRPr sz="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latin typeface="Arial"/>
                <a:ea typeface="Arial"/>
                <a:cs typeface="Arial"/>
                <a:sym typeface="Arial"/>
              </a:rPr>
              <a:t>innovation and has bought back 40% more in stock than the company is currently worth</a:t>
            </a:r>
            <a:endParaRPr sz="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90ecf7ceb3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94242f2e8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194242f2e8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"/>
          </a:p>
        </p:txBody>
      </p:sp>
      <p:sp>
        <p:nvSpPr>
          <p:cNvPr id="468" name="Google Shape;468;g194242f2e81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936791e0b1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1936791e0b1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000">
                <a:latin typeface="Arial"/>
                <a:ea typeface="Arial"/>
                <a:cs typeface="Arial"/>
                <a:sym typeface="Arial"/>
              </a:rPr>
              <a:t>American Airlines, Alaska Airlines, Delta Airlines, Southwest Airlines, and United Airlines.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All needed government help during covid which could have been avoided</a:t>
            </a:r>
            <a:endParaRPr sz="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936791e0b1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94242f2e8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194242f2e8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Electronic copy available at: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https://ssrn.com/abstract=3639389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</a:t>
            </a:r>
            <a:r>
              <a:rPr lang="en-GB" sz="1500"/>
              <a:t>If a company submitted multiple stock orders with multiple brokers, it may give the appearance of higher demand for the stock than actually exists.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2. For companies in low trading volume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3. Can not be higher than the last transaction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The purpose of this rule is to prevent companies from artificially raising the price of their stock above where it would be based on natural market forces.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4. 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Average Daily Trading Volume (ADTV) is </a:t>
            </a:r>
            <a:r>
              <a:rPr b="1" lang="en-GB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technical indicator used by investors that refers to the number of shares of a particular stock that, on average, change hands during a single trading day</a:t>
            </a:r>
            <a:r>
              <a:rPr lang="en-GB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500"/>
          </a:p>
        </p:txBody>
      </p:sp>
      <p:sp>
        <p:nvSpPr>
          <p:cNvPr id="495" name="Google Shape;495;g194242f2e81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90ecf7ceb3_2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3" name="Google Shape;503;g190ecf7ceb3_2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190ecf7ceb3_2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90ecf7ceb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90ecf7ceb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190ecf7ceb3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992a79ae5d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992a79ae5d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1992a79ae5d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90ecf7ceb3_2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190ecf7ceb3_2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190ecf7ceb3_2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992a79ae5d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992a79ae5d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992a79ae5d_3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94242f2e81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94242f2e81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94242f2e81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94242f2e81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194242f2e81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194242f2e81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36791e0b1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1936791e0b1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936791e0b1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4242f2e8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194242f2e8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latin typeface="Arial"/>
                <a:ea typeface="Arial"/>
                <a:cs typeface="Arial"/>
                <a:sym typeface="Arial"/>
              </a:rPr>
              <a:t>Nathan, Allison and David Groman. "Buyback Realities." 11 April 2019. Goldman Sachs Global Macro Research. 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GB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https://www.goldmansachs.com/insights/pages/top-of-mind/buybackrealities/report.pdf</a:t>
            </a:r>
            <a:r>
              <a:rPr lang="en-GB" sz="900">
                <a:latin typeface="Arial"/>
                <a:ea typeface="Arial"/>
                <a:cs typeface="Arial"/>
                <a:sym typeface="Arial"/>
              </a:rPr>
              <a:t>&gt;.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94242f2e8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90ecf7ceb3_2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190ecf7ceb3_2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-GB" sz="1400" u="sng">
                <a:solidFill>
                  <a:schemeClr val="hlink"/>
                </a:solidFill>
                <a:hlinkClick r:id="rId2"/>
              </a:rPr>
              <a:t>https://papers.ssrn.com/sol3/papers.cfm?abstract_id=3639389</a:t>
            </a:r>
            <a:endParaRPr/>
          </a:p>
        </p:txBody>
      </p:sp>
      <p:sp>
        <p:nvSpPr>
          <p:cNvPr id="331" name="Google Shape;331;g190ecf7ceb3_2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94242f2e8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194242f2e8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Why Financing?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Concerns the equity of the company, which is related to financing.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Why Negative?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If shares are removed from the market, the sum of all shares on the market decreases, thus decreasing the value of total equity of the company</a:t>
            </a:r>
            <a:endParaRPr/>
          </a:p>
        </p:txBody>
      </p:sp>
      <p:sp>
        <p:nvSpPr>
          <p:cNvPr id="341" name="Google Shape;341;g194242f2e8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92a79ae5d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1992a79ae5d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working capital, interest coverage, total debt ratio, growth rate also impacted</a:t>
            </a:r>
            <a:endParaRPr/>
          </a:p>
        </p:txBody>
      </p:sp>
      <p:sp>
        <p:nvSpPr>
          <p:cNvPr id="349" name="Google Shape;349;g1992a79ae5d_1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992a79ae5d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1992a79ae5d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working capital, interest coverage, total debt ratio, growth rate also impacted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There are more, but this is a summary of the most important ones</a:t>
            </a:r>
            <a:endParaRPr sz="1400"/>
          </a:p>
        </p:txBody>
      </p:sp>
      <p:sp>
        <p:nvSpPr>
          <p:cNvPr id="367" name="Google Shape;367;g1992a79ae5d_2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992a79ae5d_5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992a79ae5d_5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400"/>
              <a:t>working capital, interest coverage, total debt ratio, growth rate also impacted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/>
              <a:t>There are more, but this is a summary of the most important ones</a:t>
            </a:r>
            <a:endParaRPr sz="1400"/>
          </a:p>
        </p:txBody>
      </p:sp>
      <p:sp>
        <p:nvSpPr>
          <p:cNvPr id="384" name="Google Shape;384;g1992a79ae5d_5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8"/>
          <p:cNvSpPr/>
          <p:nvPr/>
        </p:nvSpPr>
        <p:spPr>
          <a:xfrm>
            <a:off x="990541" y="2021120"/>
            <a:ext cx="2558546" cy="5692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VISION &amp; MISSINZ</a:t>
            </a:r>
            <a:endParaRPr/>
          </a:p>
        </p:txBody>
      </p:sp>
      <p:sp>
        <p:nvSpPr>
          <p:cNvPr id="15" name="Google Shape;15;p38"/>
          <p:cNvSpPr/>
          <p:nvPr/>
        </p:nvSpPr>
        <p:spPr>
          <a:xfrm>
            <a:off x="5604376" y="2019129"/>
            <a:ext cx="2558546" cy="56921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1" i="0" lang="en-GB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FACTS &amp; FIGURES</a:t>
            </a:r>
            <a:endParaRPr/>
          </a:p>
        </p:txBody>
      </p:sp>
      <p:sp>
        <p:nvSpPr>
          <p:cNvPr id="16" name="Google Shape;16;p3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8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halt - 2xBild - 14pt">
  <p:cSld name="3_Inhalt - 2xBild - 14p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7"/>
          <p:cNvSpPr/>
          <p:nvPr>
            <p:ph idx="2" type="pic"/>
          </p:nvPr>
        </p:nvSpPr>
        <p:spPr>
          <a:xfrm>
            <a:off x="4509813" y="0"/>
            <a:ext cx="4634187" cy="253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5" name="Google Shape;85;p47"/>
          <p:cNvSpPr/>
          <p:nvPr>
            <p:ph idx="3" type="pic"/>
          </p:nvPr>
        </p:nvSpPr>
        <p:spPr>
          <a:xfrm>
            <a:off x="4509813" y="2592000"/>
            <a:ext cx="4634187" cy="255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6" name="Google Shape;86;p47"/>
          <p:cNvSpPr txBox="1"/>
          <p:nvPr>
            <p:ph type="title"/>
          </p:nvPr>
        </p:nvSpPr>
        <p:spPr>
          <a:xfrm>
            <a:off x="385577" y="688588"/>
            <a:ext cx="376935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7"/>
          <p:cNvSpPr txBox="1"/>
          <p:nvPr>
            <p:ph idx="1" type="body"/>
          </p:nvPr>
        </p:nvSpPr>
        <p:spPr>
          <a:xfrm>
            <a:off x="385576" y="1953490"/>
            <a:ext cx="376935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88" name="Google Shape;88;p47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p47"/>
          <p:cNvSpPr txBox="1"/>
          <p:nvPr>
            <p:ph idx="4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90" name="Google Shape;90;p47"/>
          <p:cNvSpPr txBox="1"/>
          <p:nvPr>
            <p:ph idx="5" type="body"/>
          </p:nvPr>
        </p:nvSpPr>
        <p:spPr>
          <a:xfrm>
            <a:off x="8750532" y="4767712"/>
            <a:ext cx="193289" cy="2232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34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>
                <a:solidFill>
                  <a:schemeClr val="lt1"/>
                </a:solidFill>
              </a:defRPr>
            </a:lvl1pPr>
            <a:lvl2pPr indent="-234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2pPr>
            <a:lvl3pPr indent="-2349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3pPr>
            <a:lvl4pPr indent="-2349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4pPr>
            <a:lvl5pPr indent="-2349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47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halt - 1xBild - 14pt">
  <p:cSld name="2_Inhalt - 1xBild - 14p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8"/>
          <p:cNvSpPr txBox="1"/>
          <p:nvPr>
            <p:ph type="title"/>
          </p:nvPr>
        </p:nvSpPr>
        <p:spPr>
          <a:xfrm>
            <a:off x="385577" y="688588"/>
            <a:ext cx="376935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8"/>
          <p:cNvSpPr txBox="1"/>
          <p:nvPr>
            <p:ph idx="1" type="body"/>
          </p:nvPr>
        </p:nvSpPr>
        <p:spPr>
          <a:xfrm>
            <a:off x="385576" y="1953490"/>
            <a:ext cx="376935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95" name="Google Shape;95;p48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6" name="Google Shape;9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427" cy="2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8"/>
          <p:cNvSpPr/>
          <p:nvPr>
            <p:ph idx="2" type="pic"/>
          </p:nvPr>
        </p:nvSpPr>
        <p:spPr>
          <a:xfrm>
            <a:off x="4514850" y="0"/>
            <a:ext cx="462915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8" name="Google Shape;98;p48"/>
          <p:cNvSpPr txBox="1"/>
          <p:nvPr>
            <p:ph idx="3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99" name="Google Shape;99;p48"/>
          <p:cNvSpPr txBox="1"/>
          <p:nvPr>
            <p:ph idx="4" type="body"/>
          </p:nvPr>
        </p:nvSpPr>
        <p:spPr>
          <a:xfrm>
            <a:off x="8750532" y="4767712"/>
            <a:ext cx="193289" cy="2232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34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>
                <a:solidFill>
                  <a:schemeClr val="lt1"/>
                </a:solidFill>
              </a:defRPr>
            </a:lvl1pPr>
            <a:lvl2pPr indent="-234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2pPr>
            <a:lvl3pPr indent="-2349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3pPr>
            <a:lvl4pPr indent="-2349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4pPr>
            <a:lvl5pPr indent="-2349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48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halt - Header weiß ">
  <p:cSld name="3_Inhalt - Header weiß 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9"/>
          <p:cNvSpPr/>
          <p:nvPr>
            <p:ph idx="2" type="pic"/>
          </p:nvPr>
        </p:nvSpPr>
        <p:spPr>
          <a:xfrm>
            <a:off x="0" y="-61645"/>
            <a:ext cx="9144000" cy="2199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3" name="Google Shape;103;p49"/>
          <p:cNvSpPr txBox="1"/>
          <p:nvPr>
            <p:ph type="title"/>
          </p:nvPr>
        </p:nvSpPr>
        <p:spPr>
          <a:xfrm>
            <a:off x="385577" y="688588"/>
            <a:ext cx="843133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1" sz="33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4" name="Google Shape;10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269" cy="22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49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" name="Google Shape;106;p49"/>
          <p:cNvSpPr txBox="1"/>
          <p:nvPr>
            <p:ph idx="1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07" name="Google Shape;107;p49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halt - Header weiß - 3 Spalten - 12pt">
  <p:cSld name="3_Inhalt - Header weiß - 3 Spalten - 12p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0"/>
          <p:cNvSpPr/>
          <p:nvPr>
            <p:ph idx="2" type="pic"/>
          </p:nvPr>
        </p:nvSpPr>
        <p:spPr>
          <a:xfrm>
            <a:off x="0" y="-61645"/>
            <a:ext cx="9144000" cy="2199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0" name="Google Shape;110;p50"/>
          <p:cNvSpPr txBox="1"/>
          <p:nvPr>
            <p:ph type="title"/>
          </p:nvPr>
        </p:nvSpPr>
        <p:spPr>
          <a:xfrm>
            <a:off x="385577" y="688588"/>
            <a:ext cx="843133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1" sz="33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1" name="Google Shape;11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269" cy="22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50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50"/>
          <p:cNvSpPr txBox="1"/>
          <p:nvPr>
            <p:ph idx="1" type="body"/>
          </p:nvPr>
        </p:nvSpPr>
        <p:spPr>
          <a:xfrm>
            <a:off x="385577" y="2462313"/>
            <a:ext cx="2682284" cy="2085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4" name="Google Shape;114;p50"/>
          <p:cNvSpPr txBox="1"/>
          <p:nvPr>
            <p:ph idx="3" type="body"/>
          </p:nvPr>
        </p:nvSpPr>
        <p:spPr>
          <a:xfrm>
            <a:off x="3260104" y="2462314"/>
            <a:ext cx="2682285" cy="2085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50"/>
          <p:cNvSpPr txBox="1"/>
          <p:nvPr>
            <p:ph idx="4" type="body"/>
          </p:nvPr>
        </p:nvSpPr>
        <p:spPr>
          <a:xfrm>
            <a:off x="6135619" y="2460577"/>
            <a:ext cx="2681288" cy="208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50"/>
          <p:cNvSpPr txBox="1"/>
          <p:nvPr>
            <p:ph idx="5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b="1" sz="9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17" name="Google Shape;117;p50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halt - 1xBild - BG - 12pt">
  <p:cSld name="2_Inhalt - 1xBild - BG - 12p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1"/>
          <p:cNvSpPr/>
          <p:nvPr/>
        </p:nvSpPr>
        <p:spPr>
          <a:xfrm>
            <a:off x="4514850" y="0"/>
            <a:ext cx="4629150" cy="5143500"/>
          </a:xfrm>
          <a:prstGeom prst="rect">
            <a:avLst/>
          </a:prstGeom>
          <a:solidFill>
            <a:srgbClr val="173F7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1"/>
          <p:cNvSpPr txBox="1"/>
          <p:nvPr>
            <p:ph type="title"/>
          </p:nvPr>
        </p:nvSpPr>
        <p:spPr>
          <a:xfrm>
            <a:off x="385577" y="688588"/>
            <a:ext cx="376935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51"/>
          <p:cNvSpPr txBox="1"/>
          <p:nvPr>
            <p:ph idx="1" type="body"/>
          </p:nvPr>
        </p:nvSpPr>
        <p:spPr>
          <a:xfrm>
            <a:off x="385576" y="1953491"/>
            <a:ext cx="376935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122" name="Google Shape;122;p51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3" name="Google Shape;12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427" cy="2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51"/>
          <p:cNvSpPr txBox="1"/>
          <p:nvPr>
            <p:ph idx="2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25" name="Google Shape;125;p51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halt - 3xBild - 12pt">
  <p:cSld name="2_Inhalt - 3xBild - 12p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2"/>
          <p:cNvSpPr/>
          <p:nvPr>
            <p:ph idx="2" type="pic"/>
          </p:nvPr>
        </p:nvSpPr>
        <p:spPr>
          <a:xfrm>
            <a:off x="6849000" y="3468560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8" name="Google Shape;128;p52"/>
          <p:cNvSpPr/>
          <p:nvPr>
            <p:ph idx="3" type="pic"/>
          </p:nvPr>
        </p:nvSpPr>
        <p:spPr>
          <a:xfrm>
            <a:off x="6849000" y="0"/>
            <a:ext cx="2295000" cy="16823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29" name="Google Shape;129;p52"/>
          <p:cNvSpPr/>
          <p:nvPr>
            <p:ph idx="4" type="pic"/>
          </p:nvPr>
        </p:nvSpPr>
        <p:spPr>
          <a:xfrm>
            <a:off x="6849000" y="1734395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0" name="Google Shape;130;p52"/>
          <p:cNvSpPr txBox="1"/>
          <p:nvPr>
            <p:ph type="title"/>
          </p:nvPr>
        </p:nvSpPr>
        <p:spPr>
          <a:xfrm>
            <a:off x="385577" y="688588"/>
            <a:ext cx="6159923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52"/>
          <p:cNvSpPr txBox="1"/>
          <p:nvPr>
            <p:ph idx="1" type="body"/>
          </p:nvPr>
        </p:nvSpPr>
        <p:spPr>
          <a:xfrm>
            <a:off x="385578" y="1953490"/>
            <a:ext cx="2996001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132" name="Google Shape;132;p52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52"/>
          <p:cNvSpPr txBox="1"/>
          <p:nvPr>
            <p:ph idx="5" type="body"/>
          </p:nvPr>
        </p:nvSpPr>
        <p:spPr>
          <a:xfrm>
            <a:off x="3549499" y="1953490"/>
            <a:ext cx="2996001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34" name="Google Shape;134;p52"/>
          <p:cNvSpPr txBox="1"/>
          <p:nvPr>
            <p:ph idx="6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35" name="Google Shape;135;p52"/>
          <p:cNvSpPr txBox="1"/>
          <p:nvPr>
            <p:ph idx="7" type="body"/>
          </p:nvPr>
        </p:nvSpPr>
        <p:spPr>
          <a:xfrm>
            <a:off x="8750532" y="4767712"/>
            <a:ext cx="193289" cy="2232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34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>
                <a:solidFill>
                  <a:schemeClr val="lt1"/>
                </a:solidFill>
              </a:defRPr>
            </a:lvl1pPr>
            <a:lvl2pPr indent="-234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2pPr>
            <a:lvl3pPr indent="-2349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3pPr>
            <a:lvl4pPr indent="-2349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4pPr>
            <a:lvl5pPr indent="-2349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52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halt - 1xBild - 14pt">
  <p:cSld name="3_Inhalt - 1xBild - 14p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3"/>
          <p:cNvSpPr txBox="1"/>
          <p:nvPr>
            <p:ph type="title"/>
          </p:nvPr>
        </p:nvSpPr>
        <p:spPr>
          <a:xfrm>
            <a:off x="385577" y="688588"/>
            <a:ext cx="376935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53"/>
          <p:cNvSpPr txBox="1"/>
          <p:nvPr>
            <p:ph idx="1" type="body"/>
          </p:nvPr>
        </p:nvSpPr>
        <p:spPr>
          <a:xfrm>
            <a:off x="385576" y="1953490"/>
            <a:ext cx="376935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140" name="Google Shape;140;p53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1" name="Google Shape;14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427" cy="2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3"/>
          <p:cNvSpPr/>
          <p:nvPr>
            <p:ph idx="2" type="pic"/>
          </p:nvPr>
        </p:nvSpPr>
        <p:spPr>
          <a:xfrm>
            <a:off x="4514850" y="0"/>
            <a:ext cx="462915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3" name="Google Shape;143;p53"/>
          <p:cNvSpPr txBox="1"/>
          <p:nvPr>
            <p:ph idx="3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44" name="Google Shape;144;p53"/>
          <p:cNvSpPr txBox="1"/>
          <p:nvPr>
            <p:ph idx="4" type="body"/>
          </p:nvPr>
        </p:nvSpPr>
        <p:spPr>
          <a:xfrm>
            <a:off x="8750532" y="4767712"/>
            <a:ext cx="193289" cy="2232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34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>
                <a:solidFill>
                  <a:schemeClr val="lt1"/>
                </a:solidFill>
              </a:defRPr>
            </a:lvl1pPr>
            <a:lvl2pPr indent="-234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2pPr>
            <a:lvl3pPr indent="-2349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3pPr>
            <a:lvl4pPr indent="-2349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4pPr>
            <a:lvl5pPr indent="-2349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53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Zitat">
  <p:cSld name="2_Zita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4"/>
          <p:cNvSpPr/>
          <p:nvPr>
            <p:ph idx="2" type="pic"/>
          </p:nvPr>
        </p:nvSpPr>
        <p:spPr>
          <a:xfrm>
            <a:off x="4514850" y="0"/>
            <a:ext cx="462915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48" name="Google Shape;148;p54"/>
          <p:cNvSpPr txBox="1"/>
          <p:nvPr>
            <p:ph idx="1" type="body"/>
          </p:nvPr>
        </p:nvSpPr>
        <p:spPr>
          <a:xfrm>
            <a:off x="385576" y="1820288"/>
            <a:ext cx="376935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111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49" name="Google Shape;149;p54"/>
          <p:cNvSpPr txBox="1"/>
          <p:nvPr>
            <p:ph idx="3" type="body"/>
          </p:nvPr>
        </p:nvSpPr>
        <p:spPr>
          <a:xfrm>
            <a:off x="8750532" y="4767712"/>
            <a:ext cx="193289" cy="2232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34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>
                <a:solidFill>
                  <a:schemeClr val="lt1"/>
                </a:solidFill>
              </a:defRPr>
            </a:lvl1pPr>
            <a:lvl2pPr indent="-234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2pPr>
            <a:lvl3pPr indent="-2349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3pPr>
            <a:lvl4pPr indent="-2349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4pPr>
            <a:lvl5pPr indent="-2349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54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55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5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8" name="Google Shape;158;p56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9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39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5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57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58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7" name="Google Shape;167;p58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5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69" name="Google Shape;169;p5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58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59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0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6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79" name="Google Shape;179;p6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80" name="Google Shape;180;p61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6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6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85" name="Google Shape;185;p62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6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63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6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64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_Inhaltsverzeichnis">
  <p:cSld name="0_Inhaltsverzeichni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5"/>
          <p:cNvSpPr txBox="1"/>
          <p:nvPr>
            <p:ph type="title"/>
          </p:nvPr>
        </p:nvSpPr>
        <p:spPr>
          <a:xfrm>
            <a:off x="385577" y="688588"/>
            <a:ext cx="843133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65"/>
          <p:cNvSpPr txBox="1"/>
          <p:nvPr>
            <p:ph idx="1" type="body"/>
          </p:nvPr>
        </p:nvSpPr>
        <p:spPr>
          <a:xfrm>
            <a:off x="385576" y="1688965"/>
            <a:ext cx="413100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197" name="Google Shape;197;p65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8" name="Google Shape;198;p65"/>
          <p:cNvSpPr txBox="1"/>
          <p:nvPr>
            <p:ph idx="2" type="body"/>
          </p:nvPr>
        </p:nvSpPr>
        <p:spPr>
          <a:xfrm>
            <a:off x="4685907" y="1688966"/>
            <a:ext cx="4131000" cy="2858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9" name="Google Shape;19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269" cy="2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5"/>
          <p:cNvSpPr txBox="1"/>
          <p:nvPr>
            <p:ph idx="3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01" name="Google Shape;201;p65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halt - 2 Spalten - 12pt ">
  <p:cSld name="1_Inhalt - 2 Spalten - 12pt 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6"/>
          <p:cNvSpPr txBox="1"/>
          <p:nvPr>
            <p:ph type="title"/>
          </p:nvPr>
        </p:nvSpPr>
        <p:spPr>
          <a:xfrm>
            <a:off x="385577" y="688588"/>
            <a:ext cx="843133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66"/>
          <p:cNvSpPr txBox="1"/>
          <p:nvPr>
            <p:ph idx="1" type="body"/>
          </p:nvPr>
        </p:nvSpPr>
        <p:spPr>
          <a:xfrm>
            <a:off x="385576" y="1953491"/>
            <a:ext cx="413100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205" name="Google Shape;205;p66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66"/>
          <p:cNvSpPr txBox="1"/>
          <p:nvPr>
            <p:ph idx="2" type="body"/>
          </p:nvPr>
        </p:nvSpPr>
        <p:spPr>
          <a:xfrm>
            <a:off x="4685907" y="1954024"/>
            <a:ext cx="4131000" cy="2858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7" name="Google Shape;207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269" cy="2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66"/>
          <p:cNvSpPr txBox="1"/>
          <p:nvPr>
            <p:ph idx="3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09" name="Google Shape;209;p66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_Zwischenfolie">
  <p:cSld name="0_Zwischenfoli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3F74">
              <a:alpha val="84705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Google Shape;2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427" cy="22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" name="Google Shape;25;p40"/>
          <p:cNvCxnSpPr/>
          <p:nvPr/>
        </p:nvCxnSpPr>
        <p:spPr>
          <a:xfrm>
            <a:off x="502906" y="3187768"/>
            <a:ext cx="572948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" name="Google Shape;26;p40"/>
          <p:cNvSpPr txBox="1"/>
          <p:nvPr>
            <p:ph type="title"/>
          </p:nvPr>
        </p:nvSpPr>
        <p:spPr>
          <a:xfrm>
            <a:off x="385576" y="3381521"/>
            <a:ext cx="5104472" cy="13861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50"/>
              <a:buFont typeface="Calibri"/>
              <a:buNone/>
              <a:defRPr b="1" sz="525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halt - 1xBild - 12pt">
  <p:cSld name="2_Inhalt - 1xBild - 12p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7"/>
          <p:cNvSpPr/>
          <p:nvPr>
            <p:ph idx="2" type="pic"/>
          </p:nvPr>
        </p:nvSpPr>
        <p:spPr>
          <a:xfrm>
            <a:off x="4514850" y="0"/>
            <a:ext cx="462915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12" name="Google Shape;212;p67"/>
          <p:cNvSpPr txBox="1"/>
          <p:nvPr>
            <p:ph type="title"/>
          </p:nvPr>
        </p:nvSpPr>
        <p:spPr>
          <a:xfrm>
            <a:off x="385577" y="688588"/>
            <a:ext cx="376935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67"/>
          <p:cNvSpPr txBox="1"/>
          <p:nvPr>
            <p:ph idx="1" type="body"/>
          </p:nvPr>
        </p:nvSpPr>
        <p:spPr>
          <a:xfrm>
            <a:off x="385576" y="1953490"/>
            <a:ext cx="376935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214" name="Google Shape;214;p67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5" name="Google Shape;215;p67"/>
          <p:cNvSpPr txBox="1"/>
          <p:nvPr>
            <p:ph idx="3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16" name="Google Shape;216;p67"/>
          <p:cNvSpPr txBox="1"/>
          <p:nvPr>
            <p:ph idx="4" type="body"/>
          </p:nvPr>
        </p:nvSpPr>
        <p:spPr>
          <a:xfrm>
            <a:off x="8750532" y="4767712"/>
            <a:ext cx="193289" cy="2232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34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>
                <a:solidFill>
                  <a:schemeClr val="lt1"/>
                </a:solidFill>
              </a:defRPr>
            </a:lvl1pPr>
            <a:lvl2pPr indent="-234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2pPr>
            <a:lvl3pPr indent="-2349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3pPr>
            <a:lvl4pPr indent="-2349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4pPr>
            <a:lvl5pPr indent="-2349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67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halt - 2xBild - 12pt">
  <p:cSld name="2_Inhalt - 2xBild - 12p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8"/>
          <p:cNvSpPr/>
          <p:nvPr>
            <p:ph idx="2" type="pic"/>
          </p:nvPr>
        </p:nvSpPr>
        <p:spPr>
          <a:xfrm>
            <a:off x="4509813" y="0"/>
            <a:ext cx="4634187" cy="253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0" name="Google Shape;220;p68"/>
          <p:cNvSpPr/>
          <p:nvPr>
            <p:ph idx="3" type="pic"/>
          </p:nvPr>
        </p:nvSpPr>
        <p:spPr>
          <a:xfrm>
            <a:off x="4509813" y="2592000"/>
            <a:ext cx="4634187" cy="255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1" name="Google Shape;221;p68"/>
          <p:cNvSpPr txBox="1"/>
          <p:nvPr>
            <p:ph type="title"/>
          </p:nvPr>
        </p:nvSpPr>
        <p:spPr>
          <a:xfrm>
            <a:off x="385577" y="688588"/>
            <a:ext cx="376935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68"/>
          <p:cNvSpPr txBox="1"/>
          <p:nvPr>
            <p:ph idx="1" type="body"/>
          </p:nvPr>
        </p:nvSpPr>
        <p:spPr>
          <a:xfrm>
            <a:off x="385576" y="1953489"/>
            <a:ext cx="376935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223" name="Google Shape;223;p68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4" name="Google Shape;224;p68"/>
          <p:cNvSpPr txBox="1"/>
          <p:nvPr>
            <p:ph idx="4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25" name="Google Shape;225;p68"/>
          <p:cNvSpPr txBox="1"/>
          <p:nvPr>
            <p:ph idx="5" type="body"/>
          </p:nvPr>
        </p:nvSpPr>
        <p:spPr>
          <a:xfrm>
            <a:off x="8750532" y="4767712"/>
            <a:ext cx="193289" cy="2232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34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>
                <a:solidFill>
                  <a:schemeClr val="lt1"/>
                </a:solidFill>
              </a:defRPr>
            </a:lvl1pPr>
            <a:lvl2pPr indent="-234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2pPr>
            <a:lvl3pPr indent="-2349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3pPr>
            <a:lvl4pPr indent="-2349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4pPr>
            <a:lvl5pPr indent="-2349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68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halt - 3xBild - 14pt">
  <p:cSld name="2_Inhalt - 3xBild - 14p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9"/>
          <p:cNvSpPr/>
          <p:nvPr>
            <p:ph idx="2" type="pic"/>
          </p:nvPr>
        </p:nvSpPr>
        <p:spPr>
          <a:xfrm>
            <a:off x="6849000" y="3468560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29" name="Google Shape;229;p69"/>
          <p:cNvSpPr/>
          <p:nvPr>
            <p:ph idx="3" type="pic"/>
          </p:nvPr>
        </p:nvSpPr>
        <p:spPr>
          <a:xfrm>
            <a:off x="6849000" y="0"/>
            <a:ext cx="2295000" cy="16823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0" name="Google Shape;230;p69"/>
          <p:cNvSpPr/>
          <p:nvPr>
            <p:ph idx="4" type="pic"/>
          </p:nvPr>
        </p:nvSpPr>
        <p:spPr>
          <a:xfrm>
            <a:off x="6849000" y="1734395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31" name="Google Shape;231;p69"/>
          <p:cNvSpPr txBox="1"/>
          <p:nvPr>
            <p:ph type="title"/>
          </p:nvPr>
        </p:nvSpPr>
        <p:spPr>
          <a:xfrm>
            <a:off x="385577" y="677872"/>
            <a:ext cx="6159923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69"/>
          <p:cNvSpPr txBox="1"/>
          <p:nvPr>
            <p:ph idx="1" type="body"/>
          </p:nvPr>
        </p:nvSpPr>
        <p:spPr>
          <a:xfrm>
            <a:off x="385578" y="1953490"/>
            <a:ext cx="2996001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233" name="Google Shape;233;p69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" name="Google Shape;234;p69"/>
          <p:cNvSpPr txBox="1"/>
          <p:nvPr>
            <p:ph idx="5" type="body"/>
          </p:nvPr>
        </p:nvSpPr>
        <p:spPr>
          <a:xfrm>
            <a:off x="3549499" y="1953490"/>
            <a:ext cx="2996001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35" name="Google Shape;235;p69"/>
          <p:cNvSpPr txBox="1"/>
          <p:nvPr>
            <p:ph idx="6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36" name="Google Shape;236;p69"/>
          <p:cNvSpPr txBox="1"/>
          <p:nvPr>
            <p:ph idx="7" type="body"/>
          </p:nvPr>
        </p:nvSpPr>
        <p:spPr>
          <a:xfrm>
            <a:off x="8750532" y="4767712"/>
            <a:ext cx="193289" cy="2232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34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>
                <a:solidFill>
                  <a:schemeClr val="lt1"/>
                </a:solidFill>
              </a:defRPr>
            </a:lvl1pPr>
            <a:lvl2pPr indent="-234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2pPr>
            <a:lvl3pPr indent="-2349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3pPr>
            <a:lvl4pPr indent="-2349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4pPr>
            <a:lvl5pPr indent="-2349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69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halt - 6xBild - 14pt">
  <p:cSld name="2_Inhalt - 6xBild - 14p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70"/>
          <p:cNvSpPr/>
          <p:nvPr>
            <p:ph idx="2" type="pic"/>
          </p:nvPr>
        </p:nvSpPr>
        <p:spPr>
          <a:xfrm>
            <a:off x="4509812" y="231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0" name="Google Shape;240;p70"/>
          <p:cNvSpPr/>
          <p:nvPr>
            <p:ph idx="3" type="pic"/>
          </p:nvPr>
        </p:nvSpPr>
        <p:spPr>
          <a:xfrm>
            <a:off x="4509812" y="1734395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1" name="Google Shape;241;p70"/>
          <p:cNvSpPr/>
          <p:nvPr>
            <p:ph idx="4" type="pic"/>
          </p:nvPr>
        </p:nvSpPr>
        <p:spPr>
          <a:xfrm>
            <a:off x="4509813" y="3465860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2" name="Google Shape;242;p70"/>
          <p:cNvSpPr/>
          <p:nvPr>
            <p:ph idx="5" type="pic"/>
          </p:nvPr>
        </p:nvSpPr>
        <p:spPr>
          <a:xfrm>
            <a:off x="6849000" y="0"/>
            <a:ext cx="2295000" cy="16823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3" name="Google Shape;243;p70"/>
          <p:cNvSpPr/>
          <p:nvPr>
            <p:ph idx="6" type="pic"/>
          </p:nvPr>
        </p:nvSpPr>
        <p:spPr>
          <a:xfrm>
            <a:off x="6849000" y="1734395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4" name="Google Shape;244;p70"/>
          <p:cNvSpPr/>
          <p:nvPr>
            <p:ph idx="7" type="pic"/>
          </p:nvPr>
        </p:nvSpPr>
        <p:spPr>
          <a:xfrm>
            <a:off x="6849000" y="3465860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5" name="Google Shape;245;p70"/>
          <p:cNvSpPr txBox="1"/>
          <p:nvPr>
            <p:ph type="title"/>
          </p:nvPr>
        </p:nvSpPr>
        <p:spPr>
          <a:xfrm>
            <a:off x="385577" y="688588"/>
            <a:ext cx="376935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70"/>
          <p:cNvSpPr txBox="1"/>
          <p:nvPr>
            <p:ph idx="1" type="body"/>
          </p:nvPr>
        </p:nvSpPr>
        <p:spPr>
          <a:xfrm>
            <a:off x="385576" y="1953491"/>
            <a:ext cx="376935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247" name="Google Shape;247;p70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p70"/>
          <p:cNvSpPr txBox="1"/>
          <p:nvPr>
            <p:ph idx="8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49" name="Google Shape;249;p70"/>
          <p:cNvSpPr txBox="1"/>
          <p:nvPr>
            <p:ph idx="9" type="body"/>
          </p:nvPr>
        </p:nvSpPr>
        <p:spPr>
          <a:xfrm>
            <a:off x="8750532" y="4767712"/>
            <a:ext cx="193289" cy="2232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34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>
                <a:solidFill>
                  <a:schemeClr val="lt1"/>
                </a:solidFill>
              </a:defRPr>
            </a:lvl1pPr>
            <a:lvl2pPr indent="-234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2pPr>
            <a:lvl3pPr indent="-2349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3pPr>
            <a:lvl4pPr indent="-2349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4pPr>
            <a:lvl5pPr indent="-2349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0" name="Google Shape;250;p70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halt - Header Grau - 3 Spalten - 12pt">
  <p:cSld name="3_Inhalt - Header Grau - 3 Spalten - 12pt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1"/>
          <p:cNvSpPr/>
          <p:nvPr>
            <p:ph idx="2" type="pic"/>
          </p:nvPr>
        </p:nvSpPr>
        <p:spPr>
          <a:xfrm>
            <a:off x="0" y="-61645"/>
            <a:ext cx="9144000" cy="2199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3" name="Google Shape;253;p71"/>
          <p:cNvSpPr txBox="1"/>
          <p:nvPr>
            <p:ph type="title"/>
          </p:nvPr>
        </p:nvSpPr>
        <p:spPr>
          <a:xfrm>
            <a:off x="385577" y="688588"/>
            <a:ext cx="843133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4" name="Google Shape;25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269" cy="22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71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71"/>
          <p:cNvSpPr txBox="1"/>
          <p:nvPr>
            <p:ph idx="1" type="body"/>
          </p:nvPr>
        </p:nvSpPr>
        <p:spPr>
          <a:xfrm>
            <a:off x="385577" y="2462313"/>
            <a:ext cx="2682284" cy="2085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57" name="Google Shape;257;p71"/>
          <p:cNvSpPr txBox="1"/>
          <p:nvPr>
            <p:ph idx="3" type="body"/>
          </p:nvPr>
        </p:nvSpPr>
        <p:spPr>
          <a:xfrm>
            <a:off x="3260104" y="2462314"/>
            <a:ext cx="2682285" cy="2085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8" name="Google Shape;258;p71"/>
          <p:cNvSpPr txBox="1"/>
          <p:nvPr>
            <p:ph idx="4" type="body"/>
          </p:nvPr>
        </p:nvSpPr>
        <p:spPr>
          <a:xfrm>
            <a:off x="6135619" y="2460577"/>
            <a:ext cx="2681288" cy="208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9" name="Google Shape;259;p71"/>
          <p:cNvSpPr txBox="1"/>
          <p:nvPr>
            <p:ph idx="5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60" name="Google Shape;260;p71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halt - Header Grau - 3 Spalten - 14pt">
  <p:cSld name="3_Inhalt - Header Grau - 3 Spalten - 14p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72"/>
          <p:cNvSpPr/>
          <p:nvPr>
            <p:ph idx="2" type="pic"/>
          </p:nvPr>
        </p:nvSpPr>
        <p:spPr>
          <a:xfrm>
            <a:off x="0" y="-61645"/>
            <a:ext cx="9144000" cy="2199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63" name="Google Shape;263;p72"/>
          <p:cNvSpPr txBox="1"/>
          <p:nvPr>
            <p:ph type="title"/>
          </p:nvPr>
        </p:nvSpPr>
        <p:spPr>
          <a:xfrm>
            <a:off x="385577" y="688588"/>
            <a:ext cx="843133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64" name="Google Shape;26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269" cy="22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72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72"/>
          <p:cNvSpPr txBox="1"/>
          <p:nvPr>
            <p:ph idx="1" type="body"/>
          </p:nvPr>
        </p:nvSpPr>
        <p:spPr>
          <a:xfrm>
            <a:off x="385577" y="2462313"/>
            <a:ext cx="2682284" cy="20853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67" name="Google Shape;267;p72"/>
          <p:cNvSpPr txBox="1"/>
          <p:nvPr>
            <p:ph idx="3" type="body"/>
          </p:nvPr>
        </p:nvSpPr>
        <p:spPr>
          <a:xfrm>
            <a:off x="3260104" y="2462314"/>
            <a:ext cx="2682285" cy="2085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428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8" name="Google Shape;268;p72"/>
          <p:cNvSpPr txBox="1"/>
          <p:nvPr>
            <p:ph idx="4" type="body"/>
          </p:nvPr>
        </p:nvSpPr>
        <p:spPr>
          <a:xfrm>
            <a:off x="6135619" y="2460577"/>
            <a:ext cx="2681288" cy="208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p72"/>
          <p:cNvSpPr txBox="1"/>
          <p:nvPr>
            <p:ph idx="5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70" name="Google Shape;270;p72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halt - Header Grau - 2 Spalten - 12pt">
  <p:cSld name="3_Inhalt - Header Grau - 2 Spalten - 12p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3"/>
          <p:cNvSpPr/>
          <p:nvPr>
            <p:ph idx="2" type="pic"/>
          </p:nvPr>
        </p:nvSpPr>
        <p:spPr>
          <a:xfrm>
            <a:off x="0" y="-61645"/>
            <a:ext cx="9144000" cy="2199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3" name="Google Shape;273;p73"/>
          <p:cNvSpPr txBox="1"/>
          <p:nvPr>
            <p:ph type="title"/>
          </p:nvPr>
        </p:nvSpPr>
        <p:spPr>
          <a:xfrm>
            <a:off x="385577" y="688588"/>
            <a:ext cx="843133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4" name="Google Shape;274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269" cy="22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73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6" name="Google Shape;276;p73"/>
          <p:cNvSpPr txBox="1"/>
          <p:nvPr>
            <p:ph idx="1" type="body"/>
          </p:nvPr>
        </p:nvSpPr>
        <p:spPr>
          <a:xfrm>
            <a:off x="385576" y="2460577"/>
            <a:ext cx="4131000" cy="208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77" name="Google Shape;277;p73"/>
          <p:cNvSpPr txBox="1"/>
          <p:nvPr>
            <p:ph idx="3" type="body"/>
          </p:nvPr>
        </p:nvSpPr>
        <p:spPr>
          <a:xfrm>
            <a:off x="4685907" y="2460578"/>
            <a:ext cx="4131000" cy="2087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8" name="Google Shape;278;p73"/>
          <p:cNvSpPr txBox="1"/>
          <p:nvPr>
            <p:ph idx="4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79" name="Google Shape;279;p73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nhalt - Header Grau - 2 Spalten - 14pt">
  <p:cSld name="3_Inhalt - Header Grau - 2 Spalten - 14pt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4"/>
          <p:cNvSpPr/>
          <p:nvPr>
            <p:ph idx="2" type="pic"/>
          </p:nvPr>
        </p:nvSpPr>
        <p:spPr>
          <a:xfrm>
            <a:off x="0" y="-61645"/>
            <a:ext cx="9144000" cy="219906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82" name="Google Shape;282;p74"/>
          <p:cNvSpPr txBox="1"/>
          <p:nvPr>
            <p:ph type="title"/>
          </p:nvPr>
        </p:nvSpPr>
        <p:spPr>
          <a:xfrm>
            <a:off x="385577" y="688588"/>
            <a:ext cx="843133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3" name="Google Shape;283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269" cy="22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74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5" name="Google Shape;285;p74"/>
          <p:cNvSpPr txBox="1"/>
          <p:nvPr>
            <p:ph idx="1" type="body"/>
          </p:nvPr>
        </p:nvSpPr>
        <p:spPr>
          <a:xfrm>
            <a:off x="385576" y="2460577"/>
            <a:ext cx="4131000" cy="2087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86" name="Google Shape;286;p74"/>
          <p:cNvSpPr txBox="1"/>
          <p:nvPr>
            <p:ph idx="3" type="body"/>
          </p:nvPr>
        </p:nvSpPr>
        <p:spPr>
          <a:xfrm>
            <a:off x="4685907" y="2460578"/>
            <a:ext cx="4131000" cy="2087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7" name="Google Shape;287;p74"/>
          <p:cNvSpPr txBox="1"/>
          <p:nvPr>
            <p:ph idx="4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288" name="Google Shape;288;p74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halt - 1xBild - BG - 14pt">
  <p:cSld name="2_Inhalt - 1xBild - BG - 14p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/>
          <p:nvPr/>
        </p:nvSpPr>
        <p:spPr>
          <a:xfrm>
            <a:off x="4514850" y="0"/>
            <a:ext cx="4629150" cy="5143500"/>
          </a:xfrm>
          <a:prstGeom prst="rect">
            <a:avLst/>
          </a:prstGeom>
          <a:solidFill>
            <a:srgbClr val="173F74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1"/>
          <p:cNvSpPr txBox="1"/>
          <p:nvPr>
            <p:ph type="title"/>
          </p:nvPr>
        </p:nvSpPr>
        <p:spPr>
          <a:xfrm>
            <a:off x="385577" y="688588"/>
            <a:ext cx="376935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1"/>
          <p:cNvSpPr txBox="1"/>
          <p:nvPr>
            <p:ph idx="1" type="body"/>
          </p:nvPr>
        </p:nvSpPr>
        <p:spPr>
          <a:xfrm>
            <a:off x="385576" y="1953491"/>
            <a:ext cx="376935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31" name="Google Shape;31;p41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" name="Google Shape;3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427" cy="2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1"/>
          <p:cNvSpPr txBox="1"/>
          <p:nvPr>
            <p:ph idx="2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34" name="Google Shape;34;p41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halt - 3 Spalten - 14pt ">
  <p:cSld name="1_Inhalt - 3 Spalten - 14pt 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2"/>
          <p:cNvSpPr txBox="1"/>
          <p:nvPr>
            <p:ph type="title"/>
          </p:nvPr>
        </p:nvSpPr>
        <p:spPr>
          <a:xfrm>
            <a:off x="385577" y="677872"/>
            <a:ext cx="843133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2"/>
          <p:cNvSpPr txBox="1"/>
          <p:nvPr>
            <p:ph idx="1" type="body"/>
          </p:nvPr>
        </p:nvSpPr>
        <p:spPr>
          <a:xfrm>
            <a:off x="395374" y="1943692"/>
            <a:ext cx="2682284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38" name="Google Shape;38;p42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" name="Google Shape;39;p42"/>
          <p:cNvSpPr txBox="1"/>
          <p:nvPr>
            <p:ph idx="2" type="body"/>
          </p:nvPr>
        </p:nvSpPr>
        <p:spPr>
          <a:xfrm>
            <a:off x="3269901" y="1943694"/>
            <a:ext cx="2682285" cy="2858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14285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0" name="Google Shape;4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269" cy="2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2"/>
          <p:cNvSpPr txBox="1"/>
          <p:nvPr>
            <p:ph idx="3" type="body"/>
          </p:nvPr>
        </p:nvSpPr>
        <p:spPr>
          <a:xfrm>
            <a:off x="6145417" y="1941311"/>
            <a:ext cx="2681288" cy="2861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2"/>
          <p:cNvSpPr txBox="1"/>
          <p:nvPr>
            <p:ph idx="4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43" name="Google Shape;43;p42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halt - 2 Spalten - 14pt ">
  <p:cSld name="1_Inhalt - 2 Spalten - 14pt 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3"/>
          <p:cNvSpPr txBox="1"/>
          <p:nvPr>
            <p:ph type="title"/>
          </p:nvPr>
        </p:nvSpPr>
        <p:spPr>
          <a:xfrm>
            <a:off x="385577" y="688588"/>
            <a:ext cx="843133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3"/>
          <p:cNvSpPr txBox="1"/>
          <p:nvPr>
            <p:ph idx="1" type="body"/>
          </p:nvPr>
        </p:nvSpPr>
        <p:spPr>
          <a:xfrm>
            <a:off x="385576" y="1953489"/>
            <a:ext cx="413100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47" name="Google Shape;47;p43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" name="Google Shape;48;p43"/>
          <p:cNvSpPr txBox="1"/>
          <p:nvPr>
            <p:ph idx="2" type="body"/>
          </p:nvPr>
        </p:nvSpPr>
        <p:spPr>
          <a:xfrm>
            <a:off x="4685907" y="1953489"/>
            <a:ext cx="4131000" cy="2858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9" name="Google Shape;4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269" cy="2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3"/>
          <p:cNvSpPr txBox="1"/>
          <p:nvPr>
            <p:ph idx="3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51" name="Google Shape;51;p43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nhalt - 3 Spalten - 12pt ">
  <p:cSld name="1_Inhalt - 3 Spalten - 12pt 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4"/>
          <p:cNvSpPr txBox="1"/>
          <p:nvPr>
            <p:ph type="title"/>
          </p:nvPr>
        </p:nvSpPr>
        <p:spPr>
          <a:xfrm>
            <a:off x="385577" y="677872"/>
            <a:ext cx="843133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4"/>
          <p:cNvSpPr txBox="1"/>
          <p:nvPr>
            <p:ph idx="1" type="body"/>
          </p:nvPr>
        </p:nvSpPr>
        <p:spPr>
          <a:xfrm>
            <a:off x="385576" y="1943690"/>
            <a:ext cx="2682284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55" name="Google Shape;55;p44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44"/>
          <p:cNvSpPr txBox="1"/>
          <p:nvPr>
            <p:ph idx="2" type="body"/>
          </p:nvPr>
        </p:nvSpPr>
        <p:spPr>
          <a:xfrm>
            <a:off x="3260103" y="1943692"/>
            <a:ext cx="2682285" cy="2858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7" name="Google Shape;5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749394" y="4767712"/>
            <a:ext cx="194269" cy="22320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44"/>
          <p:cNvSpPr txBox="1"/>
          <p:nvPr>
            <p:ph idx="3" type="body"/>
          </p:nvPr>
        </p:nvSpPr>
        <p:spPr>
          <a:xfrm>
            <a:off x="6135619" y="1941310"/>
            <a:ext cx="2681288" cy="2861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85750" lvl="1" marL="9144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2pPr>
            <a:lvl3pPr indent="-285750" lvl="2" marL="13716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algn="l">
              <a:lnSpc>
                <a:spcPct val="133333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4"/>
          <p:cNvSpPr txBox="1"/>
          <p:nvPr>
            <p:ph idx="4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0" name="Google Shape;60;p44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halt - 6xBild - 12pt">
  <p:cSld name="2_Inhalt - 6xBild - 12p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5"/>
          <p:cNvSpPr/>
          <p:nvPr>
            <p:ph idx="2" type="pic"/>
          </p:nvPr>
        </p:nvSpPr>
        <p:spPr>
          <a:xfrm>
            <a:off x="4509812" y="231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3" name="Google Shape;63;p45"/>
          <p:cNvSpPr/>
          <p:nvPr>
            <p:ph idx="3" type="pic"/>
          </p:nvPr>
        </p:nvSpPr>
        <p:spPr>
          <a:xfrm>
            <a:off x="4509812" y="1734395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4" name="Google Shape;64;p45"/>
          <p:cNvSpPr/>
          <p:nvPr>
            <p:ph idx="4" type="pic"/>
          </p:nvPr>
        </p:nvSpPr>
        <p:spPr>
          <a:xfrm>
            <a:off x="4509813" y="3465860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5" name="Google Shape;65;p45"/>
          <p:cNvSpPr/>
          <p:nvPr>
            <p:ph idx="5" type="pic"/>
          </p:nvPr>
        </p:nvSpPr>
        <p:spPr>
          <a:xfrm>
            <a:off x="6849000" y="0"/>
            <a:ext cx="2295000" cy="168233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6" name="Google Shape;66;p45"/>
          <p:cNvSpPr/>
          <p:nvPr>
            <p:ph idx="6" type="pic"/>
          </p:nvPr>
        </p:nvSpPr>
        <p:spPr>
          <a:xfrm>
            <a:off x="6849000" y="1734395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45"/>
          <p:cNvSpPr/>
          <p:nvPr>
            <p:ph idx="7" type="pic"/>
          </p:nvPr>
        </p:nvSpPr>
        <p:spPr>
          <a:xfrm>
            <a:off x="6849000" y="3465860"/>
            <a:ext cx="2295000" cy="1682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45"/>
          <p:cNvSpPr txBox="1"/>
          <p:nvPr>
            <p:ph type="title"/>
          </p:nvPr>
        </p:nvSpPr>
        <p:spPr>
          <a:xfrm>
            <a:off x="385577" y="688588"/>
            <a:ext cx="376935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5"/>
          <p:cNvSpPr txBox="1"/>
          <p:nvPr>
            <p:ph idx="1" type="body"/>
          </p:nvPr>
        </p:nvSpPr>
        <p:spPr>
          <a:xfrm>
            <a:off x="385576" y="1953491"/>
            <a:ext cx="376935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33333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70" name="Google Shape;70;p45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45"/>
          <p:cNvSpPr txBox="1"/>
          <p:nvPr>
            <p:ph idx="8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2" name="Google Shape;72;p45"/>
          <p:cNvSpPr txBox="1"/>
          <p:nvPr>
            <p:ph idx="9" type="body"/>
          </p:nvPr>
        </p:nvSpPr>
        <p:spPr>
          <a:xfrm>
            <a:off x="8750532" y="4767712"/>
            <a:ext cx="193289" cy="2232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34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>
                <a:solidFill>
                  <a:schemeClr val="lt1"/>
                </a:solidFill>
              </a:defRPr>
            </a:lvl1pPr>
            <a:lvl2pPr indent="-234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2pPr>
            <a:lvl3pPr indent="-2349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3pPr>
            <a:lvl4pPr indent="-2349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4pPr>
            <a:lvl5pPr indent="-2349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45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Inhalt - 2xBild - 14pt">
  <p:cSld name="2_Inhalt - 2xBild - 14p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6"/>
          <p:cNvSpPr/>
          <p:nvPr>
            <p:ph idx="2" type="pic"/>
          </p:nvPr>
        </p:nvSpPr>
        <p:spPr>
          <a:xfrm>
            <a:off x="4509813" y="0"/>
            <a:ext cx="4634187" cy="253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6" name="Google Shape;76;p46"/>
          <p:cNvSpPr/>
          <p:nvPr>
            <p:ph idx="3" type="pic"/>
          </p:nvPr>
        </p:nvSpPr>
        <p:spPr>
          <a:xfrm>
            <a:off x="4509813" y="2592000"/>
            <a:ext cx="4634187" cy="2551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7" name="Google Shape;77;p46"/>
          <p:cNvSpPr txBox="1"/>
          <p:nvPr>
            <p:ph type="title"/>
          </p:nvPr>
        </p:nvSpPr>
        <p:spPr>
          <a:xfrm>
            <a:off x="385577" y="688588"/>
            <a:ext cx="3769351" cy="8197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sz="3300" cap="non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6"/>
          <p:cNvSpPr txBox="1"/>
          <p:nvPr>
            <p:ph idx="1" type="body"/>
          </p:nvPr>
        </p:nvSpPr>
        <p:spPr>
          <a:xfrm>
            <a:off x="385576" y="1953490"/>
            <a:ext cx="3769350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8571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cxnSp>
        <p:nvCxnSpPr>
          <p:cNvPr id="79" name="Google Shape;79;p46"/>
          <p:cNvCxnSpPr/>
          <p:nvPr/>
        </p:nvCxnSpPr>
        <p:spPr>
          <a:xfrm>
            <a:off x="460094" y="468777"/>
            <a:ext cx="286469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0" name="Google Shape;80;p46"/>
          <p:cNvSpPr txBox="1"/>
          <p:nvPr>
            <p:ph idx="4" type="body"/>
          </p:nvPr>
        </p:nvSpPr>
        <p:spPr>
          <a:xfrm>
            <a:off x="385576" y="164983"/>
            <a:ext cx="4131000" cy="21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A5A5A5"/>
              </a:buClr>
              <a:buSzPts val="900"/>
              <a:buNone/>
              <a:defRPr b="1" sz="900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81" name="Google Shape;81;p46"/>
          <p:cNvSpPr txBox="1"/>
          <p:nvPr>
            <p:ph idx="5" type="body"/>
          </p:nvPr>
        </p:nvSpPr>
        <p:spPr>
          <a:xfrm>
            <a:off x="8750532" y="4767712"/>
            <a:ext cx="193289" cy="22320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3495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0"/>
              <a:buChar char="•"/>
              <a:defRPr sz="100">
                <a:solidFill>
                  <a:schemeClr val="lt1"/>
                </a:solidFill>
              </a:defRPr>
            </a:lvl1pPr>
            <a:lvl2pPr indent="-234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2pPr>
            <a:lvl3pPr indent="-23495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3pPr>
            <a:lvl4pPr indent="-2349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4pPr>
            <a:lvl5pPr indent="-2349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"/>
              <a:buChar char="•"/>
              <a:defRPr sz="100"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46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7"/>
          <p:cNvSpPr txBox="1"/>
          <p:nvPr>
            <p:ph idx="12" type="sldNum"/>
          </p:nvPr>
        </p:nvSpPr>
        <p:spPr>
          <a:xfrm>
            <a:off x="78921" y="4839834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20.xml"/><Relationship Id="rId4" Type="http://schemas.openxmlformats.org/officeDocument/2006/relationships/slide" Target="/ppt/slides/slide20.xml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slide" Target="/ppt/slides/slide20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gif"/><Relationship Id="rId4" Type="http://schemas.openxmlformats.org/officeDocument/2006/relationships/image" Target="../media/image28.gif"/><Relationship Id="rId5" Type="http://schemas.openxmlformats.org/officeDocument/2006/relationships/image" Target="../media/image3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gif"/><Relationship Id="rId4" Type="http://schemas.openxmlformats.org/officeDocument/2006/relationships/image" Target="../media/image33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apers.ssrn.com/sol3/papers.cfm?abstract_id=3639389" TargetMode="External"/><Relationship Id="rId4" Type="http://schemas.openxmlformats.org/officeDocument/2006/relationships/hyperlink" Target="https://www.goldmansachs.com/insights/pages/top-of-mind/buyback-realities/report.pdf" TargetMode="External"/><Relationship Id="rId5" Type="http://schemas.openxmlformats.org/officeDocument/2006/relationships/hyperlink" Target="https://tradingeconomics.com/united-states/interest-rate" TargetMode="External"/><Relationship Id="rId6" Type="http://schemas.openxmlformats.org/officeDocument/2006/relationships/hyperlink" Target="https://sfmagazine.com/post-entry/september-2022-the-downsides-of-stock-buybacks/" TargetMode="External"/><Relationship Id="rId7" Type="http://schemas.openxmlformats.org/officeDocument/2006/relationships/hyperlink" Target="https://www.investopedia.com/ask/answers/042015/why-would-company-buyback-its-own-shares.asp" TargetMode="External"/><Relationship Id="rId8" Type="http://schemas.openxmlformats.org/officeDocument/2006/relationships/hyperlink" Target="https://github.com/nilsmart96/financial-effects-of-stock-buyback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Relationship Id="rId4" Type="http://schemas.openxmlformats.org/officeDocument/2006/relationships/image" Target="../media/image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20.xml"/><Relationship Id="rId4" Type="http://schemas.openxmlformats.org/officeDocument/2006/relationships/image" Target="../media/image20.gif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26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23.png"/><Relationship Id="rId7" Type="http://schemas.openxmlformats.org/officeDocument/2006/relationships/image" Target="../media/image36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9598" y="316008"/>
            <a:ext cx="1327433" cy="838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1"/>
          <p:cNvCxnSpPr/>
          <p:nvPr/>
        </p:nvCxnSpPr>
        <p:spPr>
          <a:xfrm>
            <a:off x="487632" y="3187768"/>
            <a:ext cx="572948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p1"/>
          <p:cNvSpPr/>
          <p:nvPr/>
        </p:nvSpPr>
        <p:spPr>
          <a:xfrm>
            <a:off x="400225" y="3451950"/>
            <a:ext cx="43491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5588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Calibri"/>
              <a:buNone/>
            </a:pPr>
            <a:r>
              <a:rPr b="1" lang="en-GB" sz="5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stock</a:t>
            </a:r>
            <a:r>
              <a:rPr b="1" lang="en-GB" sz="5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GB" sz="51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buybacks</a:t>
            </a:r>
            <a:endParaRPr b="1" sz="51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"/>
          <p:cNvSpPr txBox="1"/>
          <p:nvPr/>
        </p:nvSpPr>
        <p:spPr>
          <a:xfrm>
            <a:off x="411425" y="4064250"/>
            <a:ext cx="530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are they detrimental to the financial health of a company?</a:t>
            </a:r>
            <a:endParaRPr b="1"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"/>
          <p:cNvSpPr txBox="1"/>
          <p:nvPr/>
        </p:nvSpPr>
        <p:spPr>
          <a:xfrm>
            <a:off x="5365575" y="4743300"/>
            <a:ext cx="37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GB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ils marthiensen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neelesh bhalla, </a:t>
            </a:r>
            <a:r>
              <a:rPr lang="en-GB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chiajung chang</a:t>
            </a:r>
            <a:endParaRPr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94242f2e81_0_289"/>
          <p:cNvSpPr/>
          <p:nvPr/>
        </p:nvSpPr>
        <p:spPr>
          <a:xfrm>
            <a:off x="184550" y="191325"/>
            <a:ext cx="7274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effects on financial ratios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04" name="Google Shape;404;g194242f2e81_0_289"/>
          <p:cNvGraphicFramePr/>
          <p:nvPr/>
        </p:nvGraphicFramePr>
        <p:xfrm>
          <a:off x="4041238" y="86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{2EC9BE11-E936-4F13-9402-D7DBB67CF860}</a:tableStyleId>
              </a:tblPr>
              <a:tblGrid>
                <a:gridCol w="1671725"/>
                <a:gridCol w="1329550"/>
                <a:gridCol w="1319450"/>
              </a:tblGrid>
              <a:tr h="358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p</a:t>
                      </a: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ost-buyback data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4D79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c</a:t>
                      </a: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hanges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A64D79"/>
                    </a:solidFill>
                  </a:tcPr>
                </a:tc>
              </a:tr>
              <a:tr h="35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Cash balance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$500,000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($500,000)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After-tax interest rate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4%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Interest income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$20,000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($20,000)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Shares outstanding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(10,000)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Price per share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$55.56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market value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$5,000,000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Net income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$380,000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($20,000)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EPS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$4.22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$0.22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Price-earnings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13.16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Earnings yield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7.6%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(0.4%)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05" name="Google Shape;405;g194242f2e81_0_289"/>
          <p:cNvGraphicFramePr/>
          <p:nvPr/>
        </p:nvGraphicFramePr>
        <p:xfrm>
          <a:off x="782038" y="86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{2EC9BE11-E936-4F13-9402-D7DBB67CF860}</a:tableStyleId>
              </a:tblPr>
              <a:tblGrid>
                <a:gridCol w="1701500"/>
                <a:gridCol w="1295925"/>
              </a:tblGrid>
              <a:tr h="346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p</a:t>
                      </a: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re-buyback data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A64D79"/>
                    </a:solidFill>
                  </a:tcPr>
                </a:tc>
                <a:tc hMerge="1"/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Cash balance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$1,000,000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After-tax interest rate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4%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Interest income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$40,000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Shares outstanding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100,000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Price per share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$50.00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market value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$5,000,000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Net income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$400,000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EPS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$4.00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Price-earnings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12.5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Earnings yield</a:t>
                      </a:r>
                      <a:endParaRPr b="1"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8.0%</a:t>
                      </a:r>
                      <a:endParaRPr b="1"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06" name="Google Shape;406;g194242f2e81_0_289"/>
          <p:cNvSpPr txBox="1"/>
          <p:nvPr/>
        </p:nvSpPr>
        <p:spPr>
          <a:xfrm>
            <a:off x="6507725" y="301575"/>
            <a:ext cx="1235100" cy="461700"/>
          </a:xfrm>
          <a:prstGeom prst="rect">
            <a:avLst/>
          </a:prstGeom>
          <a:solidFill>
            <a:srgbClr val="A64D7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company 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194242f2e81_0_289"/>
          <p:cNvSpPr txBox="1"/>
          <p:nvPr/>
        </p:nvSpPr>
        <p:spPr>
          <a:xfrm>
            <a:off x="2488500" y="4682925"/>
            <a:ext cx="525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𝐸𝑎𝑟𝑛𝑖𝑛𝑔𝑠 𝑌𝑖𝑒𝑙𝑑 &gt; 𝐼𝑛𝑡𝑒𝑟𝑒𝑠𝑡 𝑅𝑎𝑡𝑒 → </a:t>
            </a:r>
            <a:r>
              <a:rPr b="1" lang="en-GB" sz="1700">
                <a:solidFill>
                  <a:schemeClr val="dk1"/>
                </a:solidFill>
              </a:rPr>
              <a:t>𝐼𝑛𝑓𝑙𝑎𝑡𝑒𝑑</a:t>
            </a:r>
            <a:r>
              <a:rPr lang="en-GB" sz="1700">
                <a:solidFill>
                  <a:schemeClr val="dk1"/>
                </a:solidFill>
              </a:rPr>
              <a:t> 𝐸𝑃𝑆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g194242f2e81_0_289"/>
          <p:cNvSpPr/>
          <p:nvPr/>
        </p:nvSpPr>
        <p:spPr>
          <a:xfrm>
            <a:off x="5715000" y="3658025"/>
            <a:ext cx="13275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194242f2e81_0_289"/>
          <p:cNvSpPr/>
          <p:nvPr/>
        </p:nvSpPr>
        <p:spPr>
          <a:xfrm>
            <a:off x="2514600" y="3658025"/>
            <a:ext cx="12351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94242f2e81_0_289"/>
          <p:cNvSpPr/>
          <p:nvPr/>
        </p:nvSpPr>
        <p:spPr>
          <a:xfrm>
            <a:off x="5715000" y="4776975"/>
            <a:ext cx="1327500" cy="27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94242f2e81_0_289"/>
          <p:cNvSpPr/>
          <p:nvPr/>
        </p:nvSpPr>
        <p:spPr>
          <a:xfrm>
            <a:off x="3957475" y="4792575"/>
            <a:ext cx="208800" cy="25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94242f2e81_0_289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94242f2e81_0_339"/>
          <p:cNvSpPr/>
          <p:nvPr/>
        </p:nvSpPr>
        <p:spPr>
          <a:xfrm>
            <a:off x="184550" y="191325"/>
            <a:ext cx="7274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effects on financial ratios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9" name="Google Shape;419;g194242f2e81_0_339"/>
          <p:cNvGraphicFramePr/>
          <p:nvPr/>
        </p:nvGraphicFramePr>
        <p:xfrm>
          <a:off x="4041238" y="86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{2EC9BE11-E936-4F13-9402-D7DBB67CF860}</a:tableStyleId>
              </a:tblPr>
              <a:tblGrid>
                <a:gridCol w="1671725"/>
                <a:gridCol w="1329550"/>
                <a:gridCol w="1319450"/>
              </a:tblGrid>
              <a:tr h="358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post-buyback data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changes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74EA7"/>
                    </a:solidFill>
                  </a:tcPr>
                </a:tc>
              </a:tr>
              <a:tr h="35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Cash balance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$500,000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($500,000)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After-tax interest rate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4%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Interest income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$20,000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($20,000)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Shares outstanding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90,000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(10,000)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Price per share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$55.56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market value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$5,000,000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Net income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$130,000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($20,000)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EPS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$1.44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($0.06)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Price-earnings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38.5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Earnings yield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2.6%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(0.4%)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20" name="Google Shape;420;g194242f2e81_0_339"/>
          <p:cNvGraphicFramePr/>
          <p:nvPr/>
        </p:nvGraphicFramePr>
        <p:xfrm>
          <a:off x="782038" y="86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{2EC9BE11-E936-4F13-9402-D7DBB67CF860}</a:tableStyleId>
              </a:tblPr>
              <a:tblGrid>
                <a:gridCol w="1701500"/>
                <a:gridCol w="1295925"/>
              </a:tblGrid>
              <a:tr h="346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</a:rPr>
                        <a:t>pre-buyback data</a:t>
                      </a:r>
                      <a:endParaRPr sz="11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74EA7"/>
                    </a:solidFill>
                  </a:tcPr>
                </a:tc>
                <a:tc hMerge="1"/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Cash balance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$1,000,000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After-tax interest rate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4%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Interest income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$40,000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Shares outstanding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100,000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Price per share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$50.00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Total market value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$5,000,000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Net income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$150,000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EPS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$1.50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Price-earnings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33.3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Earnings yield</a:t>
                      </a:r>
                      <a:endParaRPr b="1"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100"/>
                        <a:t>3.0%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21" name="Google Shape;421;g194242f2e81_0_339"/>
          <p:cNvSpPr txBox="1"/>
          <p:nvPr/>
        </p:nvSpPr>
        <p:spPr>
          <a:xfrm>
            <a:off x="2488500" y="4682925"/>
            <a:ext cx="525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𝐸𝑎𝑟𝑛𝑖𝑛𝑔𝑠 𝑌𝑖𝑒𝑙𝑑 &lt; 𝐼𝑛𝑡𝑒𝑟𝑒𝑠𝑡 𝑅𝑎𝑡𝑒 → </a:t>
            </a:r>
            <a:r>
              <a:rPr b="1" lang="en-GB" sz="1700">
                <a:solidFill>
                  <a:schemeClr val="dk1"/>
                </a:solidFill>
              </a:rPr>
              <a:t>𝐷𝑒𝑓𝑙𝑎𝑡𝑒𝑑</a:t>
            </a:r>
            <a:r>
              <a:rPr lang="en-GB" sz="1700">
                <a:solidFill>
                  <a:schemeClr val="dk1"/>
                </a:solidFill>
              </a:rPr>
              <a:t> 𝐸𝑃𝑆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22" name="Google Shape;422;g194242f2e81_0_339"/>
          <p:cNvSpPr txBox="1"/>
          <p:nvPr/>
        </p:nvSpPr>
        <p:spPr>
          <a:xfrm>
            <a:off x="6507725" y="301575"/>
            <a:ext cx="1235100" cy="4617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company B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94242f2e81_0_339"/>
          <p:cNvSpPr/>
          <p:nvPr/>
        </p:nvSpPr>
        <p:spPr>
          <a:xfrm>
            <a:off x="5715000" y="3658025"/>
            <a:ext cx="13275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94242f2e81_0_339"/>
          <p:cNvSpPr/>
          <p:nvPr/>
        </p:nvSpPr>
        <p:spPr>
          <a:xfrm>
            <a:off x="2514600" y="3658025"/>
            <a:ext cx="12351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194242f2e81_0_339"/>
          <p:cNvSpPr/>
          <p:nvPr/>
        </p:nvSpPr>
        <p:spPr>
          <a:xfrm>
            <a:off x="5715000" y="4776975"/>
            <a:ext cx="1374000" cy="274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94242f2e81_0_339"/>
          <p:cNvSpPr/>
          <p:nvPr/>
        </p:nvSpPr>
        <p:spPr>
          <a:xfrm>
            <a:off x="3957475" y="4792575"/>
            <a:ext cx="208800" cy="258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94242f2e81_0_339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936791e0b1_0_11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4" name="Google Shape;434;g1936791e0b1_0_11"/>
          <p:cNvSpPr/>
          <p:nvPr/>
        </p:nvSpPr>
        <p:spPr>
          <a:xfrm>
            <a:off x="184550" y="191325"/>
            <a:ext cx="7274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it mean for the shareholder?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1936791e0b1_0_11"/>
          <p:cNvSpPr txBox="1"/>
          <p:nvPr/>
        </p:nvSpPr>
        <p:spPr>
          <a:xfrm>
            <a:off x="226625" y="975500"/>
            <a:ext cx="867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common thinking among investors and analysts → instituting a stock buyback program is in and of itself a positive and creates shareholder value;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this could be </a:t>
            </a:r>
            <a:r>
              <a:rPr lang="en-GB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flawed thinking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since it does not consider whether the company’s earnings are fundamentally growing in the absence of stock buybacks (Sherman, 2017[</a:t>
            </a: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3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]).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g1936791e0b1_0_11"/>
          <p:cNvSpPr txBox="1"/>
          <p:nvPr/>
        </p:nvSpPr>
        <p:spPr>
          <a:xfrm>
            <a:off x="447725" y="4619600"/>
            <a:ext cx="531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of stock buybacks on the 29 components of the DJIA indexed between 2010 and 2019 (WRDS data) [</a:t>
            </a:r>
            <a:r>
              <a:rPr lang="en-GB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1</a:t>
            </a: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g1936791e0b1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00" y="2022200"/>
            <a:ext cx="5449751" cy="263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1936791e0b1_0_11"/>
          <p:cNvPicPr preferRelativeResize="0"/>
          <p:nvPr/>
        </p:nvPicPr>
        <p:blipFill rotWithShape="1">
          <a:blip r:embed="rId6">
            <a:alphaModFix/>
          </a:blip>
          <a:srcRect b="0" l="36026" r="11172" t="34023"/>
          <a:stretch/>
        </p:blipFill>
        <p:spPr>
          <a:xfrm>
            <a:off x="6003975" y="2830000"/>
            <a:ext cx="2624225" cy="154734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1936791e0b1_0_11"/>
          <p:cNvSpPr txBox="1"/>
          <p:nvPr/>
        </p:nvSpPr>
        <p:spPr>
          <a:xfrm>
            <a:off x="5818638" y="2022200"/>
            <a:ext cx="2994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← interest rates were very low in the 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IIII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depicted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time frame, supporting </a:t>
            </a: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XX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inflated earnings per share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g1936791e0b1_0_11"/>
          <p:cNvSpPr txBox="1"/>
          <p:nvPr/>
        </p:nvSpPr>
        <p:spPr>
          <a:xfrm>
            <a:off x="7357150" y="4731150"/>
            <a:ext cx="18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1936791e0b1_0_11"/>
          <p:cNvSpPr txBox="1"/>
          <p:nvPr/>
        </p:nvSpPr>
        <p:spPr>
          <a:xfrm>
            <a:off x="8591725" y="4012063"/>
            <a:ext cx="35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0%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g1936791e0b1_0_11"/>
          <p:cNvSpPr txBox="1"/>
          <p:nvPr/>
        </p:nvSpPr>
        <p:spPr>
          <a:xfrm>
            <a:off x="8591725" y="3540513"/>
            <a:ext cx="35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%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g1936791e0b1_0_11"/>
          <p:cNvSpPr txBox="1"/>
          <p:nvPr/>
        </p:nvSpPr>
        <p:spPr>
          <a:xfrm>
            <a:off x="8591725" y="3068963"/>
            <a:ext cx="35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GB" sz="900">
                <a:latin typeface="Calibri"/>
                <a:ea typeface="Calibri"/>
                <a:cs typeface="Calibri"/>
                <a:sym typeface="Calibri"/>
              </a:rPr>
              <a:t>% </a:t>
            </a:r>
            <a:endParaRPr sz="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1936791e0b1_0_11"/>
          <p:cNvSpPr txBox="1"/>
          <p:nvPr/>
        </p:nvSpPr>
        <p:spPr>
          <a:xfrm>
            <a:off x="6086525" y="4391000"/>
            <a:ext cx="281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 Federal Reserve Interest Rate from 2007 to 2021 [</a:t>
            </a:r>
            <a:r>
              <a:rPr lang="en-GB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7"/>
              </a:rPr>
              <a:t>4</a:t>
            </a:r>
            <a:r>
              <a:rPr lang="en-GB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90ecf7ceb3_0_47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1" name="Google Shape;451;g190ecf7ceb3_0_47"/>
          <p:cNvSpPr/>
          <p:nvPr/>
        </p:nvSpPr>
        <p:spPr>
          <a:xfrm>
            <a:off x="184550" y="191323"/>
            <a:ext cx="591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 &amp; benefits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g190ecf7ceb3_0_47"/>
          <p:cNvSpPr txBox="1"/>
          <p:nvPr/>
        </p:nvSpPr>
        <p:spPr>
          <a:xfrm>
            <a:off x="184550" y="1007850"/>
            <a:ext cx="4705800" cy="3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>
                <a:solidFill>
                  <a:srgbClr val="FF0000"/>
                </a:solidFill>
              </a:rPr>
              <a:t>compensate management</a:t>
            </a:r>
            <a:r>
              <a:rPr lang="en-GB" sz="1300">
                <a:solidFill>
                  <a:schemeClr val="dk1"/>
                </a:solidFill>
              </a:rPr>
              <a:t> with stock options rather than cash payments </a:t>
            </a:r>
            <a:br>
              <a:rPr lang="en-GB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>
                <a:solidFill>
                  <a:srgbClr val="FF0000"/>
                </a:solidFill>
              </a:rPr>
              <a:t>i</a:t>
            </a:r>
            <a:r>
              <a:rPr lang="en-GB" sz="1300">
                <a:solidFill>
                  <a:srgbClr val="FF0000"/>
                </a:solidFill>
              </a:rPr>
              <a:t>ncreased earnings per share</a:t>
            </a:r>
            <a:r>
              <a:rPr lang="en-GB" sz="1300">
                <a:solidFill>
                  <a:schemeClr val="dk1"/>
                </a:solidFill>
              </a:rPr>
              <a:t> (EPS)</a:t>
            </a:r>
            <a:br>
              <a:rPr lang="en-GB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reduced threat of hostile takeovers</a:t>
            </a:r>
            <a:br>
              <a:rPr lang="en-GB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management’s ability to give </a:t>
            </a:r>
            <a:r>
              <a:rPr lang="en-GB" sz="1300">
                <a:solidFill>
                  <a:srgbClr val="FF0000"/>
                </a:solidFill>
              </a:rPr>
              <a:t>signals to investors</a:t>
            </a:r>
            <a:br>
              <a:rPr lang="en-GB" sz="1300">
                <a:solidFill>
                  <a:srgbClr val="FF0000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 sz="1300">
                <a:solidFill>
                  <a:srgbClr val="FF0000"/>
                </a:solidFill>
              </a:rPr>
              <a:t>tax</a:t>
            </a:r>
            <a:r>
              <a:rPr lang="en-GB" sz="1300">
                <a:solidFill>
                  <a:schemeClr val="dk1"/>
                </a:solidFill>
              </a:rPr>
              <a:t> advantages</a:t>
            </a:r>
            <a:br>
              <a:rPr lang="en-GB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rgbClr val="FF0000"/>
                </a:solidFill>
              </a:rPr>
              <a:t>stock price</a:t>
            </a:r>
            <a:r>
              <a:rPr lang="en-GB" sz="1300">
                <a:solidFill>
                  <a:srgbClr val="FF0000"/>
                </a:solidFill>
              </a:rPr>
              <a:t> increase</a:t>
            </a:r>
            <a:r>
              <a:rPr lang="en-GB" sz="1300">
                <a:solidFill>
                  <a:schemeClr val="dk1"/>
                </a:solidFill>
              </a:rPr>
              <a:t> (</a:t>
            </a:r>
            <a:r>
              <a:rPr lang="en-GB" sz="1300">
                <a:solidFill>
                  <a:schemeClr val="dk1"/>
                </a:solidFill>
              </a:rPr>
              <a:t>short-term)</a:t>
            </a:r>
            <a:br>
              <a:rPr lang="en-GB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-GB" sz="1300">
                <a:solidFill>
                  <a:schemeClr val="dk1"/>
                </a:solidFill>
              </a:rPr>
              <a:t>Stock price is </a:t>
            </a:r>
            <a:r>
              <a:rPr lang="en-GB" sz="1300">
                <a:solidFill>
                  <a:srgbClr val="FF0000"/>
                </a:solidFill>
              </a:rPr>
              <a:t>below book value</a:t>
            </a:r>
            <a:endParaRPr sz="1300">
              <a:solidFill>
                <a:srgbClr val="FF0000"/>
              </a:solidFill>
            </a:endParaRPr>
          </a:p>
        </p:txBody>
      </p:sp>
      <p:pic>
        <p:nvPicPr>
          <p:cNvPr id="453" name="Google Shape;453;g190ecf7ceb3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150" y="1536300"/>
            <a:ext cx="3681587" cy="20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90ecf7ceb3_0_54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0" name="Google Shape;460;g190ecf7ceb3_0_54"/>
          <p:cNvSpPr/>
          <p:nvPr/>
        </p:nvSpPr>
        <p:spPr>
          <a:xfrm>
            <a:off x="184550" y="191323"/>
            <a:ext cx="591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drawbacks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g190ecf7ceb3_0_54"/>
          <p:cNvSpPr txBox="1"/>
          <p:nvPr/>
        </p:nvSpPr>
        <p:spPr>
          <a:xfrm>
            <a:off x="260750" y="1020050"/>
            <a:ext cx="6387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“</a:t>
            </a:r>
            <a:r>
              <a:rPr i="1" lang="en-GB" sz="1600">
                <a:solidFill>
                  <a:schemeClr val="dk1"/>
                </a:solidFill>
              </a:rPr>
              <a:t>Too many companies have cut capital expenditure and even increased debt to boost dividends and increase share buybacks… [which] can jeopardize a company’s ability to generate sustainable long-term returns</a:t>
            </a:r>
            <a:r>
              <a:rPr lang="en-GB" sz="1800">
                <a:solidFill>
                  <a:schemeClr val="dk1"/>
                </a:solidFill>
              </a:rPr>
              <a:t>”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62" name="Google Shape;462;g190ecf7ceb3_0_54"/>
          <p:cNvSpPr txBox="1"/>
          <p:nvPr/>
        </p:nvSpPr>
        <p:spPr>
          <a:xfrm>
            <a:off x="6896775" y="2485475"/>
            <a:ext cx="182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1538F"/>
                </a:solidFill>
              </a:rPr>
              <a:t>Laurence Fink</a:t>
            </a:r>
            <a:endParaRPr sz="1200">
              <a:solidFill>
                <a:srgbClr val="31538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1538F"/>
                </a:solidFill>
              </a:rPr>
              <a:t>CEO - BlackRock, Inc. </a:t>
            </a:r>
            <a:endParaRPr sz="1200">
              <a:solidFill>
                <a:srgbClr val="31538F"/>
              </a:solidFill>
            </a:endParaRPr>
          </a:p>
        </p:txBody>
      </p:sp>
      <p:pic>
        <p:nvPicPr>
          <p:cNvPr id="463" name="Google Shape;463;g190ecf7ceb3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725" y="700275"/>
            <a:ext cx="1827850" cy="182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g190ecf7ceb3_0_54"/>
          <p:cNvSpPr txBox="1"/>
          <p:nvPr/>
        </p:nvSpPr>
        <p:spPr>
          <a:xfrm>
            <a:off x="184550" y="3158825"/>
            <a:ext cx="8235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Buyback affect a </a:t>
            </a:r>
            <a:r>
              <a:rPr lang="en-GB" sz="1800">
                <a:solidFill>
                  <a:srgbClr val="FF0000"/>
                </a:solidFill>
              </a:rPr>
              <a:t>company's credit rating</a:t>
            </a:r>
            <a:r>
              <a:rPr lang="en-GB" sz="1800">
                <a:solidFill>
                  <a:schemeClr val="dk1"/>
                </a:solidFill>
              </a:rPr>
              <a:t> if it borrows money to repurchase the shares.</a:t>
            </a:r>
            <a:br>
              <a:rPr lang="en-GB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GB" sz="1800">
                <a:solidFill>
                  <a:schemeClr val="dk1"/>
                </a:solidFill>
              </a:rPr>
              <a:t>Many companies finance stock buybacks because the </a:t>
            </a:r>
            <a:r>
              <a:rPr lang="en-GB" sz="1800">
                <a:solidFill>
                  <a:srgbClr val="FF0000"/>
                </a:solidFill>
              </a:rPr>
              <a:t>loan interest is tax-deductible</a:t>
            </a:r>
            <a:r>
              <a:rPr lang="en-GB" sz="1800">
                <a:solidFill>
                  <a:schemeClr val="dk1"/>
                </a:solidFill>
              </a:rPr>
              <a:t>. However, debt obligations drain cash reserves.</a:t>
            </a:r>
            <a:endParaRPr sz="1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94242f2e81_0_8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71" name="Google Shape;471;g194242f2e81_0_8"/>
          <p:cNvSpPr/>
          <p:nvPr/>
        </p:nvSpPr>
        <p:spPr>
          <a:xfrm>
            <a:off x="184550" y="191323"/>
            <a:ext cx="591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opportunity cost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194242f2e81_0_8"/>
          <p:cNvSpPr txBox="1"/>
          <p:nvPr/>
        </p:nvSpPr>
        <p:spPr>
          <a:xfrm>
            <a:off x="424025" y="2036500"/>
            <a:ext cx="752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g194242f2e8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50" y="2742975"/>
            <a:ext cx="1877300" cy="18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94242f2e81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9600" y="2742975"/>
            <a:ext cx="1877300" cy="18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194242f2e81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600" y="2961400"/>
            <a:ext cx="1877300" cy="18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194242f2e81_0_8"/>
          <p:cNvSpPr txBox="1"/>
          <p:nvPr/>
        </p:nvSpPr>
        <p:spPr>
          <a:xfrm>
            <a:off x="311550" y="2241600"/>
            <a:ext cx="2648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foregone investment</a:t>
            </a:r>
            <a:endParaRPr/>
          </a:p>
        </p:txBody>
      </p:sp>
      <p:sp>
        <p:nvSpPr>
          <p:cNvPr id="477" name="Google Shape;477;g194242f2e81_0_8"/>
          <p:cNvSpPr txBox="1"/>
          <p:nvPr/>
        </p:nvSpPr>
        <p:spPr>
          <a:xfrm>
            <a:off x="3366575" y="2241600"/>
            <a:ext cx="212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rainy day funds</a:t>
            </a:r>
            <a:endParaRPr/>
          </a:p>
        </p:txBody>
      </p:sp>
      <p:sp>
        <p:nvSpPr>
          <p:cNvPr id="478" name="Google Shape;478;g194242f2e81_0_8"/>
          <p:cNvSpPr txBox="1"/>
          <p:nvPr/>
        </p:nvSpPr>
        <p:spPr>
          <a:xfrm>
            <a:off x="6650200" y="2241600"/>
            <a:ext cx="1414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dividends</a:t>
            </a:r>
            <a:endParaRPr/>
          </a:p>
        </p:txBody>
      </p:sp>
      <p:sp>
        <p:nvSpPr>
          <p:cNvPr id="479" name="Google Shape;479;g194242f2e81_0_8"/>
          <p:cNvSpPr txBox="1"/>
          <p:nvPr/>
        </p:nvSpPr>
        <p:spPr>
          <a:xfrm>
            <a:off x="168575" y="964425"/>
            <a:ext cx="8701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Is a stock buyback an effective use of capital?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300">
                <a:solidFill>
                  <a:schemeClr val="dk1"/>
                </a:solidFill>
              </a:rPr>
            </a:br>
            <a:r>
              <a:rPr lang="en-GB" sz="1300">
                <a:solidFill>
                  <a:schemeClr val="dk1"/>
                </a:solidFill>
              </a:rPr>
              <a:t>Might as well utilize the money somewhere else…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80" name="Google Shape;480;g194242f2e81_0_8"/>
          <p:cNvSpPr/>
          <p:nvPr/>
        </p:nvSpPr>
        <p:spPr>
          <a:xfrm>
            <a:off x="317500" y="2825750"/>
            <a:ext cx="2428800" cy="187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94242f2e81_0_8"/>
          <p:cNvSpPr/>
          <p:nvPr/>
        </p:nvSpPr>
        <p:spPr>
          <a:xfrm>
            <a:off x="3213100" y="2825750"/>
            <a:ext cx="2428800" cy="187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94242f2e81_0_8"/>
          <p:cNvSpPr/>
          <p:nvPr/>
        </p:nvSpPr>
        <p:spPr>
          <a:xfrm>
            <a:off x="6108700" y="2825750"/>
            <a:ext cx="2428800" cy="1877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936791e0b1_0_68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89" name="Google Shape;489;g1936791e0b1_0_68"/>
          <p:cNvSpPr/>
          <p:nvPr/>
        </p:nvSpPr>
        <p:spPr>
          <a:xfrm>
            <a:off x="184550" y="191323"/>
            <a:ext cx="591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eneral implications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936791e0b1_0_68"/>
          <p:cNvSpPr txBox="1"/>
          <p:nvPr/>
        </p:nvSpPr>
        <p:spPr>
          <a:xfrm>
            <a:off x="3242975" y="1548575"/>
            <a:ext cx="55896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-5 US </a:t>
            </a:r>
            <a:r>
              <a:rPr lang="en-GB" sz="1900">
                <a:solidFill>
                  <a:schemeClr val="dk1"/>
                </a:solidFill>
              </a:rPr>
              <a:t>airlines spent about </a:t>
            </a:r>
            <a:r>
              <a:rPr lang="en-GB" sz="1900">
                <a:solidFill>
                  <a:srgbClr val="FF0000"/>
                </a:solidFill>
              </a:rPr>
              <a:t>87.3%</a:t>
            </a:r>
            <a:r>
              <a:rPr lang="en-GB" sz="1900">
                <a:solidFill>
                  <a:schemeClr val="dk1"/>
                </a:solidFill>
              </a:rPr>
              <a:t> of their cash flow on </a:t>
            </a:r>
            <a:r>
              <a:rPr lang="en-GB" sz="1900">
                <a:solidFill>
                  <a:srgbClr val="FF0000"/>
                </a:solidFill>
              </a:rPr>
              <a:t>repurchasing stock</a:t>
            </a:r>
            <a:r>
              <a:rPr lang="en-GB" sz="1900">
                <a:solidFill>
                  <a:schemeClr val="dk1"/>
                </a:solidFill>
              </a:rPr>
              <a:t> 2010 to 2019 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-To </a:t>
            </a:r>
            <a:r>
              <a:rPr lang="en-GB" sz="1900">
                <a:solidFill>
                  <a:srgbClr val="FF0000"/>
                </a:solidFill>
              </a:rPr>
              <a:t>maintain operations</a:t>
            </a:r>
            <a:r>
              <a:rPr lang="en-GB" sz="1900">
                <a:solidFill>
                  <a:schemeClr val="dk1"/>
                </a:solidFill>
              </a:rPr>
              <a:t>, these same airlines debt funded </a:t>
            </a:r>
            <a:r>
              <a:rPr lang="en-GB" sz="1900">
                <a:solidFill>
                  <a:srgbClr val="FF0000"/>
                </a:solidFill>
              </a:rPr>
              <a:t>84.7%</a:t>
            </a:r>
            <a:r>
              <a:rPr lang="en-GB" sz="1900">
                <a:solidFill>
                  <a:schemeClr val="dk1"/>
                </a:solidFill>
              </a:rPr>
              <a:t> (worth of buybacks).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31538F"/>
                </a:solidFill>
              </a:rPr>
              <a:t>cheap debt after 2008 let buybacks explode but made companies vulnerable to </a:t>
            </a:r>
            <a:r>
              <a:rPr lang="en-GB" sz="1900">
                <a:solidFill>
                  <a:srgbClr val="31538F"/>
                </a:solidFill>
              </a:rPr>
              <a:t>even </a:t>
            </a:r>
            <a:r>
              <a:rPr lang="en-GB" sz="1900">
                <a:solidFill>
                  <a:srgbClr val="31538F"/>
                </a:solidFill>
              </a:rPr>
              <a:t>small economic shocks</a:t>
            </a:r>
            <a:endParaRPr>
              <a:solidFill>
                <a:srgbClr val="31538F"/>
              </a:solidFill>
            </a:endParaRPr>
          </a:p>
        </p:txBody>
      </p:sp>
      <p:pic>
        <p:nvPicPr>
          <p:cNvPr id="491" name="Google Shape;491;g1936791e0b1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7823"/>
            <a:ext cx="2695575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94242f2e81_0_16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98" name="Google Shape;498;g194242f2e81_0_16"/>
          <p:cNvSpPr/>
          <p:nvPr/>
        </p:nvSpPr>
        <p:spPr>
          <a:xfrm>
            <a:off x="184550" y="191323"/>
            <a:ext cx="591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regulating buybacks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194242f2e81_0_16"/>
          <p:cNvSpPr txBox="1"/>
          <p:nvPr/>
        </p:nvSpPr>
        <p:spPr>
          <a:xfrm>
            <a:off x="226625" y="2118500"/>
            <a:ext cx="8671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Manner of Purchase Condition: Companies can only use a </a:t>
            </a: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single broker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to submit an order to buy its stock.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Timing Condition: Companies may </a:t>
            </a: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make any purchases of their own stock </a:t>
            </a: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during the first and last half hour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of the trading day.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Price Condition: The SEC rule instituted a </a:t>
            </a: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maximum p</a:t>
            </a: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rice premium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that a company can pay for its own stock.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Volume Condition:  While there are varying rules for different types of Securities,  the general rule for most companies is a </a:t>
            </a: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maximum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daily purchase of </a:t>
            </a: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25% of the average daily trading volume (ADTV)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over the trailing four calendar week period.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194242f2e81_0_16"/>
          <p:cNvSpPr txBox="1"/>
          <p:nvPr/>
        </p:nvSpPr>
        <p:spPr>
          <a:xfrm>
            <a:off x="226625" y="936525"/>
            <a:ext cx="8758200" cy="1015800"/>
          </a:xfrm>
          <a:prstGeom prst="rect">
            <a:avLst/>
          </a:prstGeom>
          <a:solidFill>
            <a:srgbClr val="173F74">
              <a:alpha val="847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1982, the SEC adopted Rule 10b-18, which allowed companies to execute repurchases of their own common stock without violating the 1934 Act, as long as the structure of the transactions met </a:t>
            </a:r>
            <a:r>
              <a:rPr lang="en-GB" sz="1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four specific safe harbor requirements</a:t>
            </a:r>
            <a:r>
              <a:rPr lang="en-GB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90ecf7ceb3_2_97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7" name="Google Shape;507;g190ecf7ceb3_2_97"/>
          <p:cNvSpPr/>
          <p:nvPr/>
        </p:nvSpPr>
        <p:spPr>
          <a:xfrm>
            <a:off x="184550" y="191325"/>
            <a:ext cx="72744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recommendations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g190ecf7ceb3_2_97"/>
          <p:cNvSpPr txBox="1"/>
          <p:nvPr/>
        </p:nvSpPr>
        <p:spPr>
          <a:xfrm>
            <a:off x="226625" y="975500"/>
            <a:ext cx="86712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 sz="1800">
                <a:solidFill>
                  <a:srgbClr val="FF0000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limit the amount of stock buybacks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to the amount that companies grant to employees as equity compensation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buybacks may be taxed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in the same manner as dividends, as they largely have the same result of increasing the value of an investor’s holdings</a:t>
            </a:r>
            <a:br>
              <a:rPr lang="en-GB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the SEC may impose restrictions and </a:t>
            </a:r>
            <a:r>
              <a:rPr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lower the amount of stock that can be repurchased by a company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and its affiliated purchasers during a predetermined time period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g190ecf7ceb3_2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8400"/>
            <a:ext cx="1891450" cy="1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90ecf7ceb3_2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52550" y="3838400"/>
            <a:ext cx="1891450" cy="13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90ecf7ceb3_2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8728" y="3653600"/>
            <a:ext cx="2655272" cy="148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190ecf7ceb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050" y="1761800"/>
            <a:ext cx="1619900" cy="16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90ecf7ceb3_2_0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992a79ae5d_2_0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5" name="Google Shape;305;g1992a79ae5d_2_0"/>
          <p:cNvSpPr/>
          <p:nvPr/>
        </p:nvSpPr>
        <p:spPr>
          <a:xfrm>
            <a:off x="184550" y="191323"/>
            <a:ext cx="591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1992a79ae5d_2_0"/>
          <p:cNvSpPr txBox="1"/>
          <p:nvPr/>
        </p:nvSpPr>
        <p:spPr>
          <a:xfrm>
            <a:off x="475600" y="1140375"/>
            <a:ext cx="79851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background &amp; </a:t>
            </a: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efinition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effects on the financial statements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it mean for the shareholder?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otivation and benefits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drawbacks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associated opportunity costs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GB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implications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egulating buybacks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en-GB" sz="2300">
                <a:latin typeface="Calibri"/>
                <a:ea typeface="Calibri"/>
                <a:cs typeface="Calibri"/>
                <a:sym typeface="Calibri"/>
              </a:rPr>
              <a:t>some recommendations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90ecf7ceb3_2_23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5" name="Google Shape;525;g190ecf7ceb3_2_23"/>
          <p:cNvSpPr/>
          <p:nvPr/>
        </p:nvSpPr>
        <p:spPr>
          <a:xfrm>
            <a:off x="184550" y="191323"/>
            <a:ext cx="591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190ecf7ceb3_2_23"/>
          <p:cNvSpPr txBox="1"/>
          <p:nvPr/>
        </p:nvSpPr>
        <p:spPr>
          <a:xfrm>
            <a:off x="226625" y="975500"/>
            <a:ext cx="8671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rgbClr val="173F74"/>
                </a:highlight>
                <a:latin typeface="Calibri"/>
                <a:ea typeface="Calibri"/>
                <a:cs typeface="Calibri"/>
                <a:sym typeface="Calibri"/>
              </a:rPr>
              <a:t> l</a:t>
            </a:r>
            <a:r>
              <a:rPr lang="en-GB">
                <a:solidFill>
                  <a:schemeClr val="lt1"/>
                </a:solidFill>
                <a:highlight>
                  <a:srgbClr val="173F74"/>
                </a:highlight>
                <a:latin typeface="Calibri"/>
                <a:ea typeface="Calibri"/>
                <a:cs typeface="Calibri"/>
                <a:sym typeface="Calibri"/>
              </a:rPr>
              <a:t>iterature </a:t>
            </a:r>
            <a:endParaRPr>
              <a:solidFill>
                <a:schemeClr val="lt1"/>
              </a:solidFill>
              <a:highlight>
                <a:srgbClr val="173F7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Michael Gordon. Stock Buybacks: Value Creation or Destruction? June 29, 2020, University of Maryland- College Park, Robert H. Smith School of Business &lt;</a:t>
            </a: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https://papers.ssrn.com/sol3/papers.cfm?abstract_id=3639389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Nathan, Allison and David Groman. "Buyback Realities." 11 April 2019. Goldman Sachs Global Macro Research. &lt;</a:t>
            </a: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https://www.goldmansachs.com/insights/pages/top-of-mind/buyback-realities/report.pdf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&gt;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Sherman, Leonard. "Why Are We in Business?." If You're in a Dogfight, Become a Cat! Strategies for Long-Term Growth. Columbia University Press, 2017.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https://tradingeconomics.com/united-states/interest-rate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https://sfmagazine.com/post-entry/september-2022-the-downsides-of-stock-buybacks/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https://www.investopedia.com/ask/answers/042015/why-would-company-buyback-its-own-shares.asp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highlight>
                  <a:srgbClr val="173F74"/>
                </a:highlight>
                <a:latin typeface="Calibri"/>
                <a:ea typeface="Calibri"/>
                <a:cs typeface="Calibri"/>
                <a:sym typeface="Calibri"/>
              </a:rPr>
              <a:t> github</a:t>
            </a:r>
            <a:endParaRPr>
              <a:solidFill>
                <a:schemeClr val="lt1"/>
              </a:solidFill>
              <a:highlight>
                <a:srgbClr val="173F7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GB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https://github.com/nilsmart96/financial-effects-of-stock-buybacks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992a79ae5d_3_32"/>
          <p:cNvSpPr txBox="1"/>
          <p:nvPr/>
        </p:nvSpPr>
        <p:spPr>
          <a:xfrm>
            <a:off x="0" y="2371650"/>
            <a:ext cx="9144000" cy="400200"/>
          </a:xfrm>
          <a:prstGeom prst="rect">
            <a:avLst/>
          </a:prstGeom>
          <a:solidFill>
            <a:srgbClr val="173F7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1992a79ae5d_3_32"/>
          <p:cNvSpPr txBox="1"/>
          <p:nvPr/>
        </p:nvSpPr>
        <p:spPr>
          <a:xfrm>
            <a:off x="4849700" y="4709525"/>
            <a:ext cx="37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3F74"/>
                </a:solidFill>
                <a:latin typeface="Calibri"/>
                <a:ea typeface="Calibri"/>
                <a:cs typeface="Calibri"/>
                <a:sym typeface="Calibri"/>
              </a:rPr>
              <a:t>nils marthiensen, chiajung chang, neelesh bhalla</a:t>
            </a:r>
            <a:endParaRPr>
              <a:solidFill>
                <a:srgbClr val="173F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1992a79ae5d_3_32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94242f2e81_1_19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1" name="Google Shape;541;g194242f2e81_1_19"/>
          <p:cNvSpPr/>
          <p:nvPr/>
        </p:nvSpPr>
        <p:spPr>
          <a:xfrm>
            <a:off x="184550" y="191325"/>
            <a:ext cx="7165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effects in the financial statements 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194242f2e81_1_19"/>
          <p:cNvSpPr txBox="1"/>
          <p:nvPr/>
        </p:nvSpPr>
        <p:spPr>
          <a:xfrm>
            <a:off x="365900" y="1070650"/>
            <a:ext cx="2351400" cy="400200"/>
          </a:xfrm>
          <a:prstGeom prst="rect">
            <a:avLst/>
          </a:prstGeom>
          <a:solidFill>
            <a:srgbClr val="173F74">
              <a:alpha val="847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→ Financed with excess cash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194242f2e81_1_19"/>
          <p:cNvSpPr txBox="1"/>
          <p:nvPr/>
        </p:nvSpPr>
        <p:spPr>
          <a:xfrm>
            <a:off x="499150" y="151917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No impact to the income statement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g194242f2e81_1_19"/>
          <p:cNvSpPr txBox="1"/>
          <p:nvPr/>
        </p:nvSpPr>
        <p:spPr>
          <a:xfrm>
            <a:off x="2908125" y="199722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1538F"/>
                </a:solidFill>
                <a:latin typeface="Calibri"/>
                <a:ea typeface="Calibri"/>
                <a:cs typeface="Calibri"/>
                <a:sym typeface="Calibri"/>
              </a:rPr>
              <a:t>Balance Sheet</a:t>
            </a:r>
            <a:endParaRPr>
              <a:solidFill>
                <a:srgbClr val="31538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45" name="Google Shape;545;g194242f2e81_1_19"/>
          <p:cNvGraphicFramePr/>
          <p:nvPr/>
        </p:nvGraphicFramePr>
        <p:xfrm>
          <a:off x="858450" y="247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{2EC9BE11-E936-4F13-9402-D7DBB67CF860}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Assets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Liabilities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Debt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Cash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Equity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Total</a:t>
                      </a:r>
                      <a:r>
                        <a:rPr lang="en-GB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Total 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46" name="Google Shape;546;g194242f2e81_1_19"/>
          <p:cNvCxnSpPr/>
          <p:nvPr/>
        </p:nvCxnSpPr>
        <p:spPr>
          <a:xfrm>
            <a:off x="1511950" y="3371125"/>
            <a:ext cx="7200" cy="2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g194242f2e81_1_19"/>
          <p:cNvCxnSpPr/>
          <p:nvPr/>
        </p:nvCxnSpPr>
        <p:spPr>
          <a:xfrm>
            <a:off x="5158450" y="3371125"/>
            <a:ext cx="7200" cy="2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g194242f2e81_1_19"/>
          <p:cNvCxnSpPr/>
          <p:nvPr/>
        </p:nvCxnSpPr>
        <p:spPr>
          <a:xfrm>
            <a:off x="1511950" y="3791675"/>
            <a:ext cx="7200" cy="2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g194242f2e81_1_19"/>
          <p:cNvCxnSpPr/>
          <p:nvPr/>
        </p:nvCxnSpPr>
        <p:spPr>
          <a:xfrm>
            <a:off x="5158450" y="3791675"/>
            <a:ext cx="7200" cy="2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94242f2e81_1_36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6" name="Google Shape;556;g194242f2e81_1_36"/>
          <p:cNvSpPr/>
          <p:nvPr/>
        </p:nvSpPr>
        <p:spPr>
          <a:xfrm>
            <a:off x="184550" y="191325"/>
            <a:ext cx="7165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effects in the financial statements 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194242f2e81_1_36"/>
          <p:cNvSpPr txBox="1"/>
          <p:nvPr/>
        </p:nvSpPr>
        <p:spPr>
          <a:xfrm>
            <a:off x="365900" y="1070650"/>
            <a:ext cx="2196300" cy="400200"/>
          </a:xfrm>
          <a:prstGeom prst="rect">
            <a:avLst/>
          </a:prstGeom>
          <a:solidFill>
            <a:srgbClr val="173F74">
              <a:alpha val="847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→ Financed with new debt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194242f2e81_1_36"/>
          <p:cNvSpPr txBox="1"/>
          <p:nvPr/>
        </p:nvSpPr>
        <p:spPr>
          <a:xfrm>
            <a:off x="499150" y="1519175"/>
            <a:ext cx="71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Interest payments rise in the income statement, reducing taxes, but also reducing net income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194242f2e81_1_36"/>
          <p:cNvSpPr txBox="1"/>
          <p:nvPr/>
        </p:nvSpPr>
        <p:spPr>
          <a:xfrm>
            <a:off x="2908125" y="199722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1538F"/>
                </a:solidFill>
                <a:latin typeface="Calibri"/>
                <a:ea typeface="Calibri"/>
                <a:cs typeface="Calibri"/>
                <a:sym typeface="Calibri"/>
              </a:rPr>
              <a:t>Balance Sheet</a:t>
            </a:r>
            <a:endParaRPr>
              <a:solidFill>
                <a:srgbClr val="31538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60" name="Google Shape;560;g194242f2e81_1_36"/>
          <p:cNvGraphicFramePr/>
          <p:nvPr/>
        </p:nvGraphicFramePr>
        <p:xfrm>
          <a:off x="858450" y="247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{2EC9BE11-E936-4F13-9402-D7DBB67CF860}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Assets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Liabilities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Debt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Cash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Equity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Total</a:t>
                      </a:r>
                      <a:r>
                        <a:rPr lang="en-GB"/>
                        <a:t> 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Total —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61" name="Google Shape;561;g194242f2e81_1_36"/>
          <p:cNvCxnSpPr/>
          <p:nvPr/>
        </p:nvCxnSpPr>
        <p:spPr>
          <a:xfrm>
            <a:off x="5158450" y="3371125"/>
            <a:ext cx="7200" cy="2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g194242f2e81_1_36"/>
          <p:cNvCxnSpPr/>
          <p:nvPr/>
        </p:nvCxnSpPr>
        <p:spPr>
          <a:xfrm rot="10800000">
            <a:off x="5042250" y="2965900"/>
            <a:ext cx="7200" cy="2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936791e0b1_0_22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3" name="Google Shape;313;g1936791e0b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2500" cy="211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936791e0b1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24600"/>
            <a:ext cx="8832500" cy="2437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94242f2e81_0_0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1" name="Google Shape;321;g194242f2e81_0_0"/>
          <p:cNvSpPr/>
          <p:nvPr/>
        </p:nvSpPr>
        <p:spPr>
          <a:xfrm>
            <a:off x="184550" y="191323"/>
            <a:ext cx="591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194242f2e81_0_0"/>
          <p:cNvSpPr txBox="1"/>
          <p:nvPr/>
        </p:nvSpPr>
        <p:spPr>
          <a:xfrm>
            <a:off x="226625" y="975500"/>
            <a:ext cx="8671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The amount of share repurchases taking place on an annual basis has reached incredible levels- nearly </a:t>
            </a:r>
            <a:r>
              <a:rPr b="1" lang="en-GB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$1 trillion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 according to an estimate by Goldman Sachs (Nathan and Groman, 2019[</a:t>
            </a:r>
            <a:r>
              <a:rPr lang="en-GB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2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]).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194242f2e81_0_0"/>
          <p:cNvSpPr txBox="1"/>
          <p:nvPr/>
        </p:nvSpPr>
        <p:spPr>
          <a:xfrm>
            <a:off x="226625" y="4535125"/>
            <a:ext cx="82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trillion of 100 dollar bills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stacked together is equal to </a:t>
            </a:r>
            <a:r>
              <a:rPr lang="en-GB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3310 </a:t>
            </a:r>
            <a:r>
              <a:rPr lang="en-GB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eiffel</a:t>
            </a:r>
            <a:r>
              <a:rPr lang="en-GB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tower high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g194242f2e8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150" y="2189900"/>
            <a:ext cx="2192825" cy="21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194242f2e8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175" y="1788650"/>
            <a:ext cx="1448350" cy="2746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g194242f2e81_0_0"/>
          <p:cNvCxnSpPr/>
          <p:nvPr/>
        </p:nvCxnSpPr>
        <p:spPr>
          <a:xfrm>
            <a:off x="3447425" y="3252025"/>
            <a:ext cx="1437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g194242f2e81_0_0"/>
          <p:cNvSpPr txBox="1"/>
          <p:nvPr/>
        </p:nvSpPr>
        <p:spPr>
          <a:xfrm>
            <a:off x="4975200" y="2886113"/>
            <a:ext cx="4092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Calibri"/>
                <a:ea typeface="Calibri"/>
                <a:cs typeface="Calibri"/>
                <a:sym typeface="Calibri"/>
              </a:rPr>
              <a:t>33</a:t>
            </a:r>
            <a:r>
              <a:rPr lang="en-GB" sz="4000"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GB" sz="4000">
                <a:latin typeface="Calibri"/>
                <a:ea typeface="Calibri"/>
                <a:cs typeface="Calibri"/>
                <a:sym typeface="Calibri"/>
              </a:rPr>
              <a:t> X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90ecf7ceb3_2_37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4" name="Google Shape;334;g190ecf7ceb3_2_37"/>
          <p:cNvSpPr/>
          <p:nvPr/>
        </p:nvSpPr>
        <p:spPr>
          <a:xfrm>
            <a:off x="184550" y="191323"/>
            <a:ext cx="591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stock buyback?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190ecf7ceb3_2_37"/>
          <p:cNvSpPr txBox="1"/>
          <p:nvPr/>
        </p:nvSpPr>
        <p:spPr>
          <a:xfrm>
            <a:off x="226625" y="975500"/>
            <a:ext cx="8671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When a </a:t>
            </a:r>
            <a:r>
              <a:rPr lang="en-GB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company buys its own stock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 from the public stock market, thus reducing the number of shares available to other investors → </a:t>
            </a:r>
            <a:r>
              <a:rPr lang="en-GB" sz="1900">
                <a:solidFill>
                  <a:schemeClr val="lt1"/>
                </a:solidFill>
                <a:highlight>
                  <a:srgbClr val="31538F"/>
                </a:highlight>
                <a:latin typeface="Calibri"/>
                <a:ea typeface="Calibri"/>
                <a:cs typeface="Calibri"/>
                <a:sym typeface="Calibri"/>
              </a:rPr>
              <a:t>Buyback!</a:t>
            </a:r>
            <a:endParaRPr sz="1900">
              <a:solidFill>
                <a:schemeClr val="lt1"/>
              </a:solidFill>
              <a:highlight>
                <a:srgbClr val="31538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900">
                <a:latin typeface="Calibri"/>
                <a:ea typeface="Calibri"/>
                <a:cs typeface="Calibri"/>
                <a:sym typeface="Calibri"/>
              </a:rPr>
            </a:b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Stock buybacks can have the effect of giving the </a:t>
            </a:r>
            <a:r>
              <a:rPr lang="en-GB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impression of earnings growth</a:t>
            </a:r>
            <a:r>
              <a:rPr lang="en-GB" sz="1900">
                <a:latin typeface="Calibri"/>
                <a:ea typeface="Calibri"/>
                <a:cs typeface="Calibri"/>
                <a:sym typeface="Calibri"/>
              </a:rPr>
              <a:t> when such growth is not actually present.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g190ecf7ceb3_2_37"/>
          <p:cNvPicPr preferRelativeResize="0"/>
          <p:nvPr/>
        </p:nvPicPr>
        <p:blipFill rotWithShape="1">
          <a:blip r:embed="rId3">
            <a:alphaModFix/>
          </a:blip>
          <a:srcRect b="0" l="0" r="51732" t="0"/>
          <a:stretch/>
        </p:blipFill>
        <p:spPr>
          <a:xfrm>
            <a:off x="2390525" y="2763425"/>
            <a:ext cx="2133201" cy="21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90ecf7ceb3_2_37"/>
          <p:cNvPicPr preferRelativeResize="0"/>
          <p:nvPr/>
        </p:nvPicPr>
        <p:blipFill rotWithShape="1">
          <a:blip r:embed="rId3">
            <a:alphaModFix/>
          </a:blip>
          <a:srcRect b="0" l="48266" r="0" t="0"/>
          <a:stretch/>
        </p:blipFill>
        <p:spPr>
          <a:xfrm>
            <a:off x="4447525" y="2763425"/>
            <a:ext cx="2286399" cy="21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94242f2e81_1_0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4" name="Google Shape;344;g194242f2e81_1_0"/>
          <p:cNvSpPr/>
          <p:nvPr/>
        </p:nvSpPr>
        <p:spPr>
          <a:xfrm>
            <a:off x="184550" y="191325"/>
            <a:ext cx="7165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effects on the financial statements 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45" name="Google Shape;345;g194242f2e81_1_0"/>
          <p:cNvGraphicFramePr/>
          <p:nvPr/>
        </p:nvGraphicFramePr>
        <p:xfrm>
          <a:off x="764400" y="134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{2EC9BE11-E936-4F13-9402-D7DBB67CF860}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73F74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Profit and Loss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73F74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Balance Sheet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73F74">
                        <a:alpha val="8471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Cash Flow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173F74">
                        <a:alpha val="84710"/>
                      </a:srgb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Cash</a:t>
                      </a:r>
                      <a:r>
                        <a:rPr lang="en-GB"/>
                        <a:t> financed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Reduces</a:t>
                      </a:r>
                      <a:r>
                        <a:rPr lang="en-GB"/>
                        <a:t> Net Income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Reduces</a:t>
                      </a:r>
                      <a:r>
                        <a:rPr lang="en-GB"/>
                        <a:t> Cash, Equity and Total Assets</a:t>
                      </a:r>
                      <a:endParaRPr/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Negative</a:t>
                      </a:r>
                      <a:r>
                        <a:rPr lang="en-GB"/>
                        <a:t> Financing Cash Flow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Debt</a:t>
                      </a:r>
                      <a:r>
                        <a:rPr lang="en-GB"/>
                        <a:t> financed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Reduces</a:t>
                      </a:r>
                      <a:r>
                        <a:rPr lang="en-GB"/>
                        <a:t> Net Income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AA84F"/>
                          </a:solidFill>
                        </a:rPr>
                        <a:t>Increases</a:t>
                      </a:r>
                      <a:r>
                        <a:rPr lang="en-GB"/>
                        <a:t> Debt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FF0000"/>
                          </a:solidFill>
                        </a:rPr>
                        <a:t>Reduces</a:t>
                      </a:r>
                      <a:r>
                        <a:rPr lang="en-GB"/>
                        <a:t> Equity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 change to Total Assets</a:t>
                      </a:r>
                      <a:endParaRPr/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992a79ae5d_1_8"/>
          <p:cNvSpPr/>
          <p:nvPr/>
        </p:nvSpPr>
        <p:spPr>
          <a:xfrm>
            <a:off x="184550" y="191325"/>
            <a:ext cx="7165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effects on financial ratios 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g1992a79ae5d_1_8"/>
          <p:cNvSpPr txBox="1"/>
          <p:nvPr/>
        </p:nvSpPr>
        <p:spPr>
          <a:xfrm>
            <a:off x="533100" y="1193250"/>
            <a:ext cx="19440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cash-financed buyback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992a79ae5d_1_8"/>
          <p:cNvSpPr txBox="1"/>
          <p:nvPr/>
        </p:nvSpPr>
        <p:spPr>
          <a:xfrm>
            <a:off x="4614000" y="1193250"/>
            <a:ext cx="19440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debt-Financed buyback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g1992a79ae5d_1_8"/>
          <p:cNvCxnSpPr/>
          <p:nvPr/>
        </p:nvCxnSpPr>
        <p:spPr>
          <a:xfrm>
            <a:off x="4303575" y="1476450"/>
            <a:ext cx="7200" cy="26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Google Shape;355;g1992a79ae5d_1_8"/>
          <p:cNvPicPr preferRelativeResize="0"/>
          <p:nvPr/>
        </p:nvPicPr>
        <p:blipFill rotWithShape="1">
          <a:blip r:embed="rId3">
            <a:alphaModFix/>
          </a:blip>
          <a:srcRect b="0" l="28182" r="27373" t="0"/>
          <a:stretch/>
        </p:blipFill>
        <p:spPr>
          <a:xfrm>
            <a:off x="533100" y="1673425"/>
            <a:ext cx="1944000" cy="54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1992a79ae5d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750" y="2207550"/>
            <a:ext cx="3109641" cy="5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1992a79ae5d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3900" y="2672699"/>
            <a:ext cx="3935050" cy="5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1992a79ae5d_1_8"/>
          <p:cNvPicPr preferRelativeResize="0"/>
          <p:nvPr/>
        </p:nvPicPr>
        <p:blipFill rotWithShape="1">
          <a:blip r:embed="rId3">
            <a:alphaModFix/>
          </a:blip>
          <a:srcRect b="0" l="28182" r="27373" t="0"/>
          <a:stretch/>
        </p:blipFill>
        <p:spPr>
          <a:xfrm>
            <a:off x="4614000" y="1699050"/>
            <a:ext cx="1944000" cy="54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1992a79ae5d_1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7450" y="2193850"/>
            <a:ext cx="3109635" cy="5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992a79ae5d_1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" y="2736450"/>
            <a:ext cx="3935053" cy="5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992a79ae5d_1_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50873" y="4153475"/>
            <a:ext cx="6108777" cy="5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1992a79ae5d_1_8"/>
          <p:cNvSpPr txBox="1"/>
          <p:nvPr/>
        </p:nvSpPr>
        <p:spPr>
          <a:xfrm>
            <a:off x="5837400" y="4743300"/>
            <a:ext cx="292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A64D79"/>
                </a:highlight>
                <a:latin typeface="Calibri"/>
                <a:ea typeface="Calibri"/>
                <a:cs typeface="Calibri"/>
                <a:sym typeface="Calibri"/>
              </a:rPr>
              <a:t>income statement and balance sheet</a:t>
            </a:r>
            <a:endParaRPr b="1">
              <a:solidFill>
                <a:schemeClr val="lt1"/>
              </a:solidFill>
              <a:highlight>
                <a:srgbClr val="A64D7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1992a79ae5d_1_8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992a79ae5d_2_65"/>
          <p:cNvSpPr/>
          <p:nvPr/>
        </p:nvSpPr>
        <p:spPr>
          <a:xfrm>
            <a:off x="184550" y="191325"/>
            <a:ext cx="7165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effects on financial ratios 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1992a79ae5d_2_65"/>
          <p:cNvSpPr txBox="1"/>
          <p:nvPr/>
        </p:nvSpPr>
        <p:spPr>
          <a:xfrm>
            <a:off x="533100" y="1193250"/>
            <a:ext cx="19440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cash-financed buyback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1992a79ae5d_2_65"/>
          <p:cNvSpPr txBox="1"/>
          <p:nvPr/>
        </p:nvSpPr>
        <p:spPr>
          <a:xfrm>
            <a:off x="4614000" y="1193250"/>
            <a:ext cx="19440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debt-Financed buyback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2" name="Google Shape;372;g1992a79ae5d_2_65"/>
          <p:cNvCxnSpPr/>
          <p:nvPr/>
        </p:nvCxnSpPr>
        <p:spPr>
          <a:xfrm>
            <a:off x="4303575" y="1476450"/>
            <a:ext cx="7200" cy="26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3" name="Google Shape;373;g1992a79ae5d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24" y="3452175"/>
            <a:ext cx="3054116" cy="4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992a79ae5d_2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50" y="1995588"/>
            <a:ext cx="3725336" cy="5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992a79ae5d_2_65"/>
          <p:cNvSpPr txBox="1"/>
          <p:nvPr/>
        </p:nvSpPr>
        <p:spPr>
          <a:xfrm>
            <a:off x="7054425" y="4743300"/>
            <a:ext cx="17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A64D79"/>
                </a:highlight>
                <a:latin typeface="Calibri"/>
                <a:ea typeface="Calibri"/>
                <a:cs typeface="Calibri"/>
                <a:sym typeface="Calibri"/>
              </a:rPr>
              <a:t>cash flow statement</a:t>
            </a:r>
            <a:endParaRPr b="1">
              <a:solidFill>
                <a:schemeClr val="lt1"/>
              </a:solidFill>
              <a:highlight>
                <a:srgbClr val="A64D7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g1992a79ae5d_2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63901"/>
            <a:ext cx="4291198" cy="4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992a79ae5d_2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9625" y="1899294"/>
            <a:ext cx="4291199" cy="629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1992a79ae5d_2_65"/>
          <p:cNvPicPr preferRelativeResize="0"/>
          <p:nvPr/>
        </p:nvPicPr>
        <p:blipFill rotWithShape="1">
          <a:blip r:embed="rId7">
            <a:alphaModFix/>
          </a:blip>
          <a:srcRect b="0" l="7125" r="1291" t="0"/>
          <a:stretch/>
        </p:blipFill>
        <p:spPr>
          <a:xfrm>
            <a:off x="4441175" y="3460825"/>
            <a:ext cx="3372750" cy="4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992a79ae5d_2_65"/>
          <p:cNvPicPr preferRelativeResize="0"/>
          <p:nvPr/>
        </p:nvPicPr>
        <p:blipFill rotWithShape="1">
          <a:blip r:embed="rId8">
            <a:alphaModFix/>
          </a:blip>
          <a:srcRect b="0" l="4489" r="0" t="0"/>
          <a:stretch/>
        </p:blipFill>
        <p:spPr>
          <a:xfrm>
            <a:off x="4460825" y="2801925"/>
            <a:ext cx="4181968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1992a79ae5d_2_65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992a79ae5d_5_11"/>
          <p:cNvSpPr/>
          <p:nvPr/>
        </p:nvSpPr>
        <p:spPr>
          <a:xfrm>
            <a:off x="184550" y="191325"/>
            <a:ext cx="71655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9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effects on financial ratios </a:t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1992a79ae5d_5_11"/>
          <p:cNvSpPr txBox="1"/>
          <p:nvPr/>
        </p:nvSpPr>
        <p:spPr>
          <a:xfrm>
            <a:off x="533100" y="1193250"/>
            <a:ext cx="19440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cash-financed buyback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1992a79ae5d_5_11"/>
          <p:cNvSpPr txBox="1"/>
          <p:nvPr/>
        </p:nvSpPr>
        <p:spPr>
          <a:xfrm>
            <a:off x="4614000" y="1193250"/>
            <a:ext cx="1944000" cy="4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debt-Financed buyback</a:t>
            </a:r>
            <a:endParaRPr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g1992a79ae5d_5_11"/>
          <p:cNvCxnSpPr/>
          <p:nvPr/>
        </p:nvCxnSpPr>
        <p:spPr>
          <a:xfrm>
            <a:off x="4303575" y="1476450"/>
            <a:ext cx="7200" cy="26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0" name="Google Shape;390;g1992a79ae5d_5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24" y="3452175"/>
            <a:ext cx="3054116" cy="4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992a79ae5d_5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50" y="1995588"/>
            <a:ext cx="3725336" cy="54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992a79ae5d_5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763901"/>
            <a:ext cx="4291198" cy="4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1992a79ae5d_5_11"/>
          <p:cNvPicPr preferRelativeResize="0"/>
          <p:nvPr/>
        </p:nvPicPr>
        <p:blipFill rotWithShape="1">
          <a:blip r:embed="rId6">
            <a:alphaModFix/>
          </a:blip>
          <a:srcRect b="0" l="4555" r="3236" t="0"/>
          <a:stretch/>
        </p:blipFill>
        <p:spPr>
          <a:xfrm>
            <a:off x="4488775" y="3460825"/>
            <a:ext cx="3296899" cy="4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1992a79ae5d_5_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36375" y="1969700"/>
            <a:ext cx="4229087" cy="6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992a79ae5d_5_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1000" y="2683151"/>
            <a:ext cx="4942640" cy="54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1992a79ae5d_5_11"/>
          <p:cNvSpPr txBox="1"/>
          <p:nvPr/>
        </p:nvSpPr>
        <p:spPr>
          <a:xfrm>
            <a:off x="7054425" y="4743300"/>
            <a:ext cx="17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  <a:highlight>
                  <a:srgbClr val="A64D79"/>
                </a:highlight>
                <a:latin typeface="Calibri"/>
                <a:ea typeface="Calibri"/>
                <a:cs typeface="Calibri"/>
                <a:sym typeface="Calibri"/>
              </a:rPr>
              <a:t>cash flow statement</a:t>
            </a:r>
            <a:endParaRPr b="1">
              <a:solidFill>
                <a:schemeClr val="lt1"/>
              </a:solidFill>
              <a:highlight>
                <a:srgbClr val="A64D7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g1992a79ae5d_5_11"/>
          <p:cNvSpPr txBox="1"/>
          <p:nvPr>
            <p:ph idx="12" type="sldNum"/>
          </p:nvPr>
        </p:nvSpPr>
        <p:spPr>
          <a:xfrm>
            <a:off x="8628200" y="4772675"/>
            <a:ext cx="356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2019-02-15T13:15:02Z</dcterms:created>
  <dc:creator>Microsoft Office-Anwender</dc:creator>
</cp:coreProperties>
</file>